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9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A73438-702A-4784-8D8A-D119BEDFF9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49001D-3512-4020-BA50-64E5B0B3EE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CBBF75-FB58-4A11-B492-3F8297E075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3C63-C324-4D6F-AAB9-1195D7F91D2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210039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724AC4-8896-42B9-8D23-4194273DC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60F530-574C-410C-B187-767A89F45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C5F4A6-4529-477F-8D2A-03727AF68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BF0C9-9980-4149-B90E-269870A13224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535114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DAC5E5-7C1A-4EF6-BBC4-DDE647DCB0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8774BF-C48D-4C2E-A140-B76663FD4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E22525-A94E-4FF7-AF9D-E13C150BDF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EACD-04A3-4819-A445-64DD546351CF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30261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EEDE20-8FA9-420E-A721-8AD2B2FAF0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7A55B0-A656-4B64-899A-820DA44670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A3D220-8714-484E-9C73-B90998E57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C916B-C5F8-47A8-ADA8-282317ED5668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60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AE6CBDE-3B46-4207-903F-6D7B8E5FBB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E0B996B-C35A-4689-B924-B5A13510D8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57207DD-558B-4178-A229-33F331FEB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C605B-67CF-40BA-A97D-0CAC93AAAAB0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08100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A7B8F67-ADB5-4DCC-B434-133201E4E0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D5FFBDA-4AD9-4BBE-9E2E-98C4585015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0AD3B9-D1B4-4651-BB88-B246BAF3AE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25867-6A41-466D-80FE-F903D0E322E3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11085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295E594-D410-4B43-8188-7A5BFD7433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63F4183-AF0D-4B5A-A7D1-2EE1511953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DB2136-B5D7-49C5-B4DE-0E70E3BF4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58B99-89CF-45B5-9A63-4BC3F404F743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1806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B05F53-B1BE-47F1-BE81-7A1524FC1F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A85482-BFE3-4D1A-AABF-E4755CD975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E527E1-B652-4F06-8966-AA1607E98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979C0-BC67-4EE5-B5A0-223A787B4341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8311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60ECF7-D06B-468C-BFF2-23672A0562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D459C8-87EE-4C6C-9698-AAA16674AC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14ED05-6509-4153-BDE8-3BCAC6AC89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15FF5-ADDA-4004-ADAE-6D1912843330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0034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F2F94F-8A0B-441D-87FA-069624F03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6208A7-2D84-4DF7-88F6-D5BF7A9F7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422481-63A7-4005-AAF3-8B5AD74308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BF830-1DD5-4ADE-94A3-567B333F4C76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2843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9A7CDA-F1B5-410E-AC36-39541A7E1C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DC13BD-A75C-4DA8-B377-1C407876CB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CEC592-AAB6-461B-8DB8-C25190CD6C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8A2D4-5B6F-4A7A-A0A7-8D6ECF08D387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76704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C093578-1D28-422E-AD79-AF559D723A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FCD4F66-F74E-46B2-9C65-4D9A600C6D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920EC-8B43-4733-955E-42A8E868E1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DFE6E-CC76-495F-A217-7D9C81C3E859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2898459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073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7B4049F-E020-4CA8-A7C5-8C4413B85A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17B5DC3-FE06-41F3-A067-BC0F19E5D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12F6174-12C0-4CB5-AEAB-0C6CC2CAD3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49C5C99-DBA5-462D-8A43-9AA2B99BEFF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 altLang="es-MX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01E170-3D2D-4601-B7A3-B02D98C647E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1A54051-1652-4D7E-AC18-1A92AFB1911B}" type="slidenum">
              <a:rPr lang="es-ES" altLang="es-MX"/>
              <a:pPr>
                <a:defRPr/>
              </a:pPr>
              <a:t>‹Nº›</a:t>
            </a:fld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370459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11">
            <a:extLst>
              <a:ext uri="{FF2B5EF4-FFF2-40B4-BE49-F238E27FC236}">
                <a16:creationId xmlns:a16="http://schemas.microsoft.com/office/drawing/2014/main" id="{66431F75-473E-4812-B74F-9EE9E2B22E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0225" y="6746875"/>
            <a:ext cx="33178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5" name="14 Tabla">
            <a:extLst>
              <a:ext uri="{FF2B5EF4-FFF2-40B4-BE49-F238E27FC236}">
                <a16:creationId xmlns:a16="http://schemas.microsoft.com/office/drawing/2014/main" id="{306A724B-1002-425B-BD5F-2470352B3FF9}"/>
              </a:ext>
            </a:extLst>
          </p:cNvPr>
          <p:cNvGraphicFramePr>
            <a:graphicFrameLocks noGrp="1"/>
          </p:cNvGraphicFramePr>
          <p:nvPr/>
        </p:nvGraphicFramePr>
        <p:xfrm>
          <a:off x="1524001" y="4960938"/>
          <a:ext cx="5572125" cy="18970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1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851">
                <a:tc>
                  <a:txBody>
                    <a:bodyPr/>
                    <a:lstStyle/>
                    <a:p>
                      <a:r>
                        <a:rPr lang="es-ES" sz="900" dirty="0"/>
                        <a:t>PRINCIPALES</a:t>
                      </a:r>
                      <a:r>
                        <a:rPr lang="es-ES" sz="900" baseline="0" dirty="0"/>
                        <a:t> PRODUCTOS</a:t>
                      </a:r>
                      <a:r>
                        <a:rPr lang="es-ES" sz="900" dirty="0"/>
                        <a:t> DEL PROYECTO</a:t>
                      </a:r>
                      <a:endParaRPr lang="es-ES" sz="900" dirty="0">
                        <a:solidFill>
                          <a:schemeClr val="tx1"/>
                        </a:solidFill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FECHA</a:t>
                      </a:r>
                      <a:r>
                        <a:rPr lang="es-ES" sz="800" baseline="0" dirty="0"/>
                        <a:t> PLAN </a:t>
                      </a:r>
                      <a:r>
                        <a:rPr lang="es-ES" sz="800" dirty="0"/>
                        <a:t>HITO</a:t>
                      </a:r>
                      <a:endParaRPr lang="es-ES" sz="800" dirty="0">
                        <a:solidFill>
                          <a:schemeClr val="tx1"/>
                        </a:solidFill>
                      </a:endParaRPr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9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69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9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69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682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69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682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722" marB="4572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" name="15 Tabla">
            <a:extLst>
              <a:ext uri="{FF2B5EF4-FFF2-40B4-BE49-F238E27FC236}">
                <a16:creationId xmlns:a16="http://schemas.microsoft.com/office/drawing/2014/main" id="{7D814067-C35F-4E01-BE01-9EF2DFC8855A}"/>
              </a:ext>
            </a:extLst>
          </p:cNvPr>
          <p:cNvGraphicFramePr>
            <a:graphicFrameLocks noGrp="1"/>
          </p:cNvGraphicFramePr>
          <p:nvPr/>
        </p:nvGraphicFramePr>
        <p:xfrm>
          <a:off x="9024938" y="0"/>
          <a:ext cx="1614486" cy="8623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07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487">
                <a:tc>
                  <a:txBody>
                    <a:bodyPr/>
                    <a:lstStyle/>
                    <a:p>
                      <a:r>
                        <a:rPr lang="es-ES" sz="900" dirty="0"/>
                        <a:t>ID Project</a:t>
                      </a:r>
                      <a:r>
                        <a:rPr lang="es-ES" sz="900" baseline="0" dirty="0"/>
                        <a:t> </a:t>
                      </a:r>
                    </a:p>
                    <a:p>
                      <a:r>
                        <a:rPr lang="es-ES" sz="900" baseline="0" dirty="0"/>
                        <a:t>Charter:</a:t>
                      </a:r>
                      <a:endParaRPr lang="es-ES" sz="9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marT="45686" marB="45686"/>
                </a:tc>
                <a:tc>
                  <a:txBody>
                    <a:bodyPr/>
                    <a:lstStyle/>
                    <a:p>
                      <a:endParaRPr lang="es-ES" sz="9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53" marR="91453" marT="45686" marB="4568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200">
                <a:tc gridSpan="2">
                  <a:txBody>
                    <a:bodyPr/>
                    <a:lstStyle/>
                    <a:p>
                      <a:r>
                        <a:rPr lang="es-ES" sz="800" dirty="0"/>
                        <a:t>Fecha  Plan</a:t>
                      </a:r>
                      <a:r>
                        <a:rPr lang="es-ES" sz="800" baseline="0" dirty="0"/>
                        <a:t> Inicio:     240508</a:t>
                      </a:r>
                    </a:p>
                  </a:txBody>
                  <a:tcPr marL="91453" marR="91453" marT="45686" marB="45686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326">
                <a:tc gridSpan="2">
                  <a:txBody>
                    <a:bodyPr/>
                    <a:lstStyle/>
                    <a:p>
                      <a:r>
                        <a:rPr lang="es-ES" sz="800" dirty="0"/>
                        <a:t>Fecha Plan Termino:  230608</a:t>
                      </a:r>
                    </a:p>
                  </a:txBody>
                  <a:tcPr marL="91453" marR="91453" marT="45686" marB="45686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16 Tabla">
            <a:extLst>
              <a:ext uri="{FF2B5EF4-FFF2-40B4-BE49-F238E27FC236}">
                <a16:creationId xmlns:a16="http://schemas.microsoft.com/office/drawing/2014/main" id="{A18533D5-D366-41B0-950D-FA3E9DFD8EC5}"/>
              </a:ext>
            </a:extLst>
          </p:cNvPr>
          <p:cNvGraphicFramePr>
            <a:graphicFrameLocks noGrp="1"/>
          </p:cNvGraphicFramePr>
          <p:nvPr/>
        </p:nvGraphicFramePr>
        <p:xfrm>
          <a:off x="1524001" y="1012826"/>
          <a:ext cx="2711454" cy="17698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11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0338">
                <a:tc>
                  <a:txBody>
                    <a:bodyPr/>
                    <a:lstStyle/>
                    <a:p>
                      <a:pPr defTabSz="1428750" eaLnBrk="0" hangingPunct="0"/>
                      <a:r>
                        <a:rPr lang="en-US" altLang="en-US" sz="800" dirty="0"/>
                        <a:t>PROBLEMATICA/REQUERIMIENTOS)</a:t>
                      </a:r>
                      <a:endParaRPr lang="en-US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9467">
                <a:tc>
                  <a:txBody>
                    <a:bodyPr/>
                    <a:lstStyle/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4" name="43 Tabla">
            <a:extLst>
              <a:ext uri="{FF2B5EF4-FFF2-40B4-BE49-F238E27FC236}">
                <a16:creationId xmlns:a16="http://schemas.microsoft.com/office/drawing/2014/main" id="{A89173E7-61F8-448C-8887-B69EAB1E713F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0"/>
          <a:ext cx="7500938" cy="7318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57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3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91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Project Charter</a:t>
                      </a:r>
                    </a:p>
                  </a:txBody>
                  <a:tcPr marT="45740" marB="4574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r>
                        <a:rPr lang="es-ES" sz="900" dirty="0"/>
                        <a:t>Nombre del Proyecto:</a:t>
                      </a:r>
                      <a:endParaRPr lang="es-ES" sz="900" b="1" dirty="0"/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/>
                        <a:t>Descripción:</a:t>
                      </a:r>
                    </a:p>
                    <a:p>
                      <a:endParaRPr lang="es-ES" sz="900" b="0" dirty="0"/>
                    </a:p>
                  </a:txBody>
                  <a:tcPr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45 Tabla">
            <a:extLst>
              <a:ext uri="{FF2B5EF4-FFF2-40B4-BE49-F238E27FC236}">
                <a16:creationId xmlns:a16="http://schemas.microsoft.com/office/drawing/2014/main" id="{63B5D372-56F4-4E73-824A-89E27A2FD5DD}"/>
              </a:ext>
            </a:extLst>
          </p:cNvPr>
          <p:cNvGraphicFramePr>
            <a:graphicFrameLocks noGrp="1"/>
          </p:cNvGraphicFramePr>
          <p:nvPr/>
        </p:nvGraphicFramePr>
        <p:xfrm>
          <a:off x="1524001" y="2782630"/>
          <a:ext cx="5572125" cy="9448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7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2845">
                <a:tc>
                  <a:txBody>
                    <a:bodyPr/>
                    <a:lstStyle/>
                    <a:p>
                      <a:pPr defTabSz="1428750" eaLnBrk="0" hangingPunct="0"/>
                      <a:r>
                        <a:rPr lang="en-US" altLang="en-US" sz="1000" dirty="0"/>
                        <a:t>ALCANCE</a:t>
                      </a:r>
                      <a:r>
                        <a:rPr lang="en-US" altLang="en-US" sz="1000" baseline="0" dirty="0"/>
                        <a:t> PRELIMINAR DE PROYECTO</a:t>
                      </a:r>
                      <a:endParaRPr lang="en-US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05" marB="4570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226">
                <a:tc>
                  <a:txBody>
                    <a:bodyPr/>
                    <a:lstStyle/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</a:txBody>
                  <a:tcPr marT="45705" marB="457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46 Tabla">
            <a:extLst>
              <a:ext uri="{FF2B5EF4-FFF2-40B4-BE49-F238E27FC236}">
                <a16:creationId xmlns:a16="http://schemas.microsoft.com/office/drawing/2014/main" id="{89A500AA-14BC-4426-B0DD-E148626437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971728"/>
              </p:ext>
            </p:extLst>
          </p:nvPr>
        </p:nvGraphicFramePr>
        <p:xfrm>
          <a:off x="1524000" y="3727450"/>
          <a:ext cx="5572126" cy="11716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86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482">
                <a:tc>
                  <a:txBody>
                    <a:bodyPr/>
                    <a:lstStyle/>
                    <a:p>
                      <a:pPr algn="ctr" defTabSz="1428750" eaLnBrk="0" hangingPunct="0"/>
                      <a:r>
                        <a:rPr lang="en-US" altLang="en-US" sz="900" dirty="0">
                          <a:solidFill>
                            <a:schemeClr val="bg1"/>
                          </a:solidFill>
                        </a:rPr>
                        <a:t>SUPUESTOS</a:t>
                      </a:r>
                      <a:r>
                        <a:rPr lang="en-US" altLang="en-US" sz="900" baseline="0" dirty="0">
                          <a:solidFill>
                            <a:schemeClr val="bg1"/>
                          </a:solidFill>
                        </a:rPr>
                        <a:t>  DEL PROYECTO</a:t>
                      </a:r>
                      <a:endParaRPr lang="en-US" alt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T="45696" marB="45696"/>
                </a:tc>
                <a:tc>
                  <a:txBody>
                    <a:bodyPr/>
                    <a:lstStyle/>
                    <a:p>
                      <a:pPr algn="ctr" defTabSz="1428750" eaLnBrk="0" hangingPunct="0"/>
                      <a:r>
                        <a:rPr lang="en-US" altLang="en-US" sz="9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RESTRICCIONES</a:t>
                      </a:r>
                    </a:p>
                  </a:txBody>
                  <a:tcPr marT="45696" marB="456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696" marB="4569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>
                        <a:solidFill>
                          <a:schemeClr val="dk1"/>
                        </a:solidFill>
                      </a:endParaRPr>
                    </a:p>
                  </a:txBody>
                  <a:tcPr marT="45696" marB="4569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>
                        <a:solidFill>
                          <a:schemeClr val="dk1"/>
                        </a:solidFill>
                      </a:endParaRPr>
                    </a:p>
                  </a:txBody>
                  <a:tcPr marT="45696" marB="45696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696" marB="4569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1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dirty="0">
                        <a:solidFill>
                          <a:schemeClr val="dk1"/>
                        </a:solidFill>
                      </a:endParaRPr>
                    </a:p>
                  </a:txBody>
                  <a:tcPr marT="45696" marB="45696"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T="45696" marB="4569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8" name="47 Tabla">
            <a:extLst>
              <a:ext uri="{FF2B5EF4-FFF2-40B4-BE49-F238E27FC236}">
                <a16:creationId xmlns:a16="http://schemas.microsoft.com/office/drawing/2014/main" id="{98440FC7-ABBF-4089-A578-9A0FC5D39B28}"/>
              </a:ext>
            </a:extLst>
          </p:cNvPr>
          <p:cNvGraphicFramePr>
            <a:graphicFrameLocks noGrp="1"/>
          </p:cNvGraphicFramePr>
          <p:nvPr/>
        </p:nvGraphicFramePr>
        <p:xfrm>
          <a:off x="7239001" y="4403726"/>
          <a:ext cx="3357563" cy="10858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058">
                <a:tc gridSpan="2">
                  <a:txBody>
                    <a:bodyPr/>
                    <a:lstStyle/>
                    <a:p>
                      <a:pPr defTabSz="1428750" eaLnBrk="0" hangingPunct="0"/>
                      <a:r>
                        <a:rPr lang="en-US" altLang="en-US" sz="1000" dirty="0"/>
                        <a:t>ANALISIS</a:t>
                      </a:r>
                      <a:r>
                        <a:rPr lang="en-US" altLang="en-US" sz="1000" baseline="0" dirty="0"/>
                        <a:t> DE TRIPLE RESTRICCION</a:t>
                      </a:r>
                      <a:endParaRPr lang="en-US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47" marB="45747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23">
                <a:tc>
                  <a:txBody>
                    <a:bodyPr/>
                    <a:lstStyle/>
                    <a:p>
                      <a:r>
                        <a:rPr lang="es-ES" sz="800" dirty="0"/>
                        <a:t>El tiempo</a:t>
                      </a:r>
                      <a:r>
                        <a:rPr lang="es-ES" sz="800" baseline="0" dirty="0"/>
                        <a:t> de realización de proyecto se considera:</a:t>
                      </a:r>
                      <a:endParaRPr lang="es-ES" sz="800" dirty="0"/>
                    </a:p>
                  </a:txBody>
                  <a:tcPr marL="91439" marR="91439" marT="45747" marB="45747"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7" marB="4574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734">
                <a:tc>
                  <a:txBody>
                    <a:bodyPr/>
                    <a:lstStyle/>
                    <a:p>
                      <a:r>
                        <a:rPr lang="es-ES" sz="800" dirty="0"/>
                        <a:t>El</a:t>
                      </a:r>
                      <a:r>
                        <a:rPr lang="es-ES" sz="800" baseline="0" dirty="0"/>
                        <a:t> costo de realización de proyecto se considera:</a:t>
                      </a:r>
                      <a:endParaRPr lang="es-ES" sz="800" dirty="0"/>
                    </a:p>
                  </a:txBody>
                  <a:tcPr marL="91439" marR="91439" marT="45747" marB="45747"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7" marB="4574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734">
                <a:tc>
                  <a:txBody>
                    <a:bodyPr/>
                    <a:lstStyle/>
                    <a:p>
                      <a:r>
                        <a:rPr lang="es-ES" sz="800" dirty="0"/>
                        <a:t>El</a:t>
                      </a:r>
                      <a:r>
                        <a:rPr lang="es-ES" sz="800" baseline="0" dirty="0"/>
                        <a:t> alcance del proyecto se considera </a:t>
                      </a:r>
                      <a:endParaRPr lang="es-ES" sz="800" dirty="0"/>
                    </a:p>
                  </a:txBody>
                  <a:tcPr marL="91439" marR="91439" marT="45747" marB="45747"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7" marB="4574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9" name="48 Tabla">
            <a:extLst>
              <a:ext uri="{FF2B5EF4-FFF2-40B4-BE49-F238E27FC236}">
                <a16:creationId xmlns:a16="http://schemas.microsoft.com/office/drawing/2014/main" id="{D0D24B4D-61FB-4225-B85C-3A447253087D}"/>
              </a:ext>
            </a:extLst>
          </p:cNvPr>
          <p:cNvGraphicFramePr>
            <a:graphicFrameLocks noGrp="1"/>
          </p:cNvGraphicFramePr>
          <p:nvPr/>
        </p:nvGraphicFramePr>
        <p:xfrm>
          <a:off x="7239001" y="1004889"/>
          <a:ext cx="3357563" cy="32353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57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3645">
                <a:tc>
                  <a:txBody>
                    <a:bodyPr/>
                    <a:lstStyle/>
                    <a:p>
                      <a:r>
                        <a:rPr lang="es-ES" sz="900" dirty="0"/>
                        <a:t>GRUPO DE INTERES</a:t>
                      </a:r>
                      <a:r>
                        <a:rPr lang="es-ES" sz="900" baseline="0" dirty="0"/>
                        <a:t>(PRELIMINAR)</a:t>
                      </a:r>
                      <a:endParaRPr lang="es-ES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ROL</a:t>
                      </a:r>
                      <a:endParaRPr lang="es-ES" sz="9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r>
                        <a:rPr lang="es-ES" sz="800" dirty="0"/>
                        <a:t>Dirección</a:t>
                      </a:r>
                      <a:r>
                        <a:rPr lang="es-ES" sz="800" baseline="0" dirty="0"/>
                        <a:t> General </a:t>
                      </a:r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Cliente</a:t>
                      </a: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32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/>
                        <a:t>Sponsor</a:t>
                      </a:r>
                    </a:p>
                    <a:p>
                      <a:endParaRPr lang="es-ES" sz="800" dirty="0"/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Project</a:t>
                      </a:r>
                      <a:r>
                        <a:rPr lang="es-ES" sz="800" baseline="0" dirty="0"/>
                        <a:t> Manager</a:t>
                      </a:r>
                      <a:endParaRPr lang="es-ES" sz="800" dirty="0"/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 err="1"/>
                        <a:t>Team</a:t>
                      </a:r>
                      <a:r>
                        <a:rPr lang="es-ES" sz="800" baseline="0" dirty="0"/>
                        <a:t> </a:t>
                      </a:r>
                      <a:r>
                        <a:rPr lang="es-ES" sz="800" baseline="0" dirty="0" err="1"/>
                        <a:t>Process</a:t>
                      </a:r>
                      <a:endParaRPr lang="es-ES" sz="800" dirty="0"/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XX</a:t>
                      </a: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 err="1"/>
                        <a:t>XXx</a:t>
                      </a:r>
                      <a:endParaRPr lang="es-ES" sz="800" dirty="0"/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XXX</a:t>
                      </a: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XXX</a:t>
                      </a: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 err="1"/>
                        <a:t>XXx</a:t>
                      </a:r>
                      <a:endParaRPr lang="es-ES" sz="800" dirty="0"/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XXX</a:t>
                      </a: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645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 marL="91439" marR="91439" marT="45713" marB="45713"/>
                </a:tc>
                <a:tc>
                  <a:txBody>
                    <a:bodyPr/>
                    <a:lstStyle/>
                    <a:p>
                      <a:r>
                        <a:rPr lang="es-ES" sz="800" dirty="0"/>
                        <a:t>XXX</a:t>
                      </a:r>
                    </a:p>
                  </a:txBody>
                  <a:tcPr marL="91439" marR="91439" marT="45713" marB="45713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51" name="50 Conector recto">
            <a:extLst>
              <a:ext uri="{FF2B5EF4-FFF2-40B4-BE49-F238E27FC236}">
                <a16:creationId xmlns:a16="http://schemas.microsoft.com/office/drawing/2014/main" id="{CDA5D151-7E29-4D8B-8565-9CB0D48A959F}"/>
              </a:ext>
            </a:extLst>
          </p:cNvPr>
          <p:cNvCxnSpPr/>
          <p:nvPr/>
        </p:nvCxnSpPr>
        <p:spPr>
          <a:xfrm rot="5400000">
            <a:off x="4382295" y="3798095"/>
            <a:ext cx="5572125" cy="1587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53 Rectángulo redondeado">
            <a:extLst>
              <a:ext uri="{FF2B5EF4-FFF2-40B4-BE49-F238E27FC236}">
                <a16:creationId xmlns:a16="http://schemas.microsoft.com/office/drawing/2014/main" id="{EA5332C8-6BB8-4707-BCEE-334F73CB2BC6}"/>
              </a:ext>
            </a:extLst>
          </p:cNvPr>
          <p:cNvSpPr/>
          <p:nvPr/>
        </p:nvSpPr>
        <p:spPr>
          <a:xfrm>
            <a:off x="7239001" y="5532439"/>
            <a:ext cx="428625" cy="14287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700" dirty="0">
                <a:solidFill>
                  <a:srgbClr val="000000"/>
                </a:solidFill>
                <a:latin typeface="Arial"/>
              </a:rPr>
              <a:t>AAA</a:t>
            </a:r>
          </a:p>
        </p:txBody>
      </p:sp>
      <p:sp>
        <p:nvSpPr>
          <p:cNvPr id="20626" name="56 Rectángulo">
            <a:extLst>
              <a:ext uri="{FF2B5EF4-FFF2-40B4-BE49-F238E27FC236}">
                <a16:creationId xmlns:a16="http://schemas.microsoft.com/office/drawing/2014/main" id="{90DFCEED-003C-45D1-95FB-2ED8584CC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9" y="5532438"/>
            <a:ext cx="4921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500">
                <a:solidFill>
                  <a:srgbClr val="000000"/>
                </a:solidFill>
                <a:cs typeface="Arial" panose="020B0604020202020204" pitchFamily="34" charset="0"/>
              </a:rPr>
              <a:t>Prioridad 1</a:t>
            </a:r>
          </a:p>
        </p:txBody>
      </p:sp>
      <p:sp>
        <p:nvSpPr>
          <p:cNvPr id="58" name="57 Rectángulo redondeado">
            <a:extLst>
              <a:ext uri="{FF2B5EF4-FFF2-40B4-BE49-F238E27FC236}">
                <a16:creationId xmlns:a16="http://schemas.microsoft.com/office/drawing/2014/main" id="{52A4DF04-83C0-45A0-9605-0DC1D2C7C018}"/>
              </a:ext>
            </a:extLst>
          </p:cNvPr>
          <p:cNvSpPr/>
          <p:nvPr/>
        </p:nvSpPr>
        <p:spPr>
          <a:xfrm>
            <a:off x="8524876" y="5532439"/>
            <a:ext cx="428625" cy="14287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700" dirty="0">
                <a:solidFill>
                  <a:srgbClr val="000000"/>
                </a:solidFill>
                <a:latin typeface="Arial"/>
              </a:rPr>
              <a:t>AA</a:t>
            </a:r>
          </a:p>
        </p:txBody>
      </p:sp>
      <p:sp>
        <p:nvSpPr>
          <p:cNvPr id="20628" name="58 Rectángulo">
            <a:extLst>
              <a:ext uri="{FF2B5EF4-FFF2-40B4-BE49-F238E27FC236}">
                <a16:creationId xmlns:a16="http://schemas.microsoft.com/office/drawing/2014/main" id="{D1294484-2666-4E43-A0C5-3C18E68CE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1439" y="5532438"/>
            <a:ext cx="4921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500">
                <a:solidFill>
                  <a:srgbClr val="000000"/>
                </a:solidFill>
                <a:cs typeface="Arial" panose="020B0604020202020204" pitchFamily="34" charset="0"/>
              </a:rPr>
              <a:t>Prioridad 2</a:t>
            </a:r>
          </a:p>
        </p:txBody>
      </p:sp>
      <p:sp>
        <p:nvSpPr>
          <p:cNvPr id="60" name="59 Rectángulo redondeado">
            <a:extLst>
              <a:ext uri="{FF2B5EF4-FFF2-40B4-BE49-F238E27FC236}">
                <a16:creationId xmlns:a16="http://schemas.microsoft.com/office/drawing/2014/main" id="{618AC610-DEA3-4603-9AFF-CA39E76FAB0C}"/>
              </a:ext>
            </a:extLst>
          </p:cNvPr>
          <p:cNvSpPr/>
          <p:nvPr/>
        </p:nvSpPr>
        <p:spPr>
          <a:xfrm>
            <a:off x="9667876" y="5532439"/>
            <a:ext cx="428625" cy="142875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700" dirty="0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0630" name="60 Rectángulo">
            <a:extLst>
              <a:ext uri="{FF2B5EF4-FFF2-40B4-BE49-F238E27FC236}">
                <a16:creationId xmlns:a16="http://schemas.microsoft.com/office/drawing/2014/main" id="{9A8AFC6C-14F0-49DE-A9D0-3760DF977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500" y="5429251"/>
            <a:ext cx="57150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altLang="es-MX" sz="500">
                <a:solidFill>
                  <a:srgbClr val="000000"/>
                </a:solidFill>
                <a:cs typeface="Arial" panose="020B0604020202020204" pitchFamily="34" charset="0"/>
              </a:rPr>
              <a:t>Prioridad 3</a:t>
            </a:r>
          </a:p>
        </p:txBody>
      </p:sp>
      <p:graphicFrame>
        <p:nvGraphicFramePr>
          <p:cNvPr id="62" name="61 Tabla">
            <a:extLst>
              <a:ext uri="{FF2B5EF4-FFF2-40B4-BE49-F238E27FC236}">
                <a16:creationId xmlns:a16="http://schemas.microsoft.com/office/drawing/2014/main" id="{0FBC4634-8FD0-4E26-BE51-CB30EE0CA8F6}"/>
              </a:ext>
            </a:extLst>
          </p:cNvPr>
          <p:cNvGraphicFramePr>
            <a:graphicFrameLocks noGrp="1"/>
          </p:cNvGraphicFramePr>
          <p:nvPr/>
        </p:nvGraphicFramePr>
        <p:xfrm>
          <a:off x="7239001" y="5822951"/>
          <a:ext cx="3357563" cy="9953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3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2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887">
                <a:tc gridSpan="4">
                  <a:txBody>
                    <a:bodyPr/>
                    <a:lstStyle/>
                    <a:p>
                      <a:pPr algn="ctr"/>
                      <a:r>
                        <a:rPr lang="es-ES" sz="800" dirty="0"/>
                        <a:t>Nombres/Firmas</a:t>
                      </a:r>
                      <a:endParaRPr lang="es-ES" sz="8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48" marB="45748"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267"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Elaboró</a:t>
                      </a:r>
                    </a:p>
                    <a:p>
                      <a:pPr algn="ctr"/>
                      <a:r>
                        <a:rPr lang="es-ES" sz="700" dirty="0"/>
                        <a:t>Project Manager</a:t>
                      </a:r>
                    </a:p>
                  </a:txBody>
                  <a:tcPr marL="91439" marR="91439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Autorizo</a:t>
                      </a:r>
                    </a:p>
                    <a:p>
                      <a:pPr algn="ctr"/>
                      <a:r>
                        <a:rPr lang="es-ES" sz="700" dirty="0"/>
                        <a:t>Dir.de </a:t>
                      </a:r>
                      <a:r>
                        <a:rPr lang="es-ES" sz="700" dirty="0" err="1"/>
                        <a:t>Proy</a:t>
                      </a:r>
                      <a:r>
                        <a:rPr lang="es-ES" sz="700" dirty="0"/>
                        <a:t>.</a:t>
                      </a:r>
                    </a:p>
                  </a:txBody>
                  <a:tcPr marL="91439" marR="91439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Autorizo</a:t>
                      </a:r>
                    </a:p>
                    <a:p>
                      <a:pPr algn="ctr"/>
                      <a:r>
                        <a:rPr lang="es-ES" sz="700" dirty="0"/>
                        <a:t>Sponsor</a:t>
                      </a:r>
                    </a:p>
                  </a:txBody>
                  <a:tcPr marL="91439" marR="91439" marT="45748" marB="4574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Autorizo</a:t>
                      </a:r>
                    </a:p>
                    <a:p>
                      <a:pPr algn="ctr"/>
                      <a:r>
                        <a:rPr lang="es-ES" sz="700" dirty="0"/>
                        <a:t>Cliente</a:t>
                      </a:r>
                    </a:p>
                  </a:txBody>
                  <a:tcPr marL="91439" marR="91439"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209"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8" marB="45748"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8" marB="45748"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8" marB="45748"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 marL="91439" marR="91439"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63" name="62 Conector recto">
            <a:extLst>
              <a:ext uri="{FF2B5EF4-FFF2-40B4-BE49-F238E27FC236}">
                <a16:creationId xmlns:a16="http://schemas.microsoft.com/office/drawing/2014/main" id="{D3ABB4FB-B631-4AAD-899C-8BC0956B198C}"/>
              </a:ext>
            </a:extLst>
          </p:cNvPr>
          <p:cNvCxnSpPr/>
          <p:nvPr/>
        </p:nvCxnSpPr>
        <p:spPr>
          <a:xfrm rot="10800000">
            <a:off x="7310439" y="4318000"/>
            <a:ext cx="3214687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6" name="65 Conector recto">
            <a:extLst>
              <a:ext uri="{FF2B5EF4-FFF2-40B4-BE49-F238E27FC236}">
                <a16:creationId xmlns:a16="http://schemas.microsoft.com/office/drawing/2014/main" id="{240318D5-0DE0-40B8-846E-470B65BF086D}"/>
              </a:ext>
            </a:extLst>
          </p:cNvPr>
          <p:cNvCxnSpPr/>
          <p:nvPr/>
        </p:nvCxnSpPr>
        <p:spPr>
          <a:xfrm rot="10800000">
            <a:off x="7239000" y="5746750"/>
            <a:ext cx="3214688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7" name="66 Conector recto">
            <a:extLst>
              <a:ext uri="{FF2B5EF4-FFF2-40B4-BE49-F238E27FC236}">
                <a16:creationId xmlns:a16="http://schemas.microsoft.com/office/drawing/2014/main" id="{CAAEB5F2-DD16-4116-A0E0-CEA96443B573}"/>
              </a:ext>
            </a:extLst>
          </p:cNvPr>
          <p:cNvCxnSpPr/>
          <p:nvPr/>
        </p:nvCxnSpPr>
        <p:spPr>
          <a:xfrm rot="10800000">
            <a:off x="1524000" y="857250"/>
            <a:ext cx="9144000" cy="1588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22" name="21 Tabla">
            <a:extLst>
              <a:ext uri="{FF2B5EF4-FFF2-40B4-BE49-F238E27FC236}">
                <a16:creationId xmlns:a16="http://schemas.microsoft.com/office/drawing/2014/main" id="{37BA0407-D425-46CC-80F3-CD7F11A5A6D9}"/>
              </a:ext>
            </a:extLst>
          </p:cNvPr>
          <p:cNvGraphicFramePr>
            <a:graphicFrameLocks noGrp="1"/>
          </p:cNvGraphicFramePr>
          <p:nvPr/>
        </p:nvGraphicFramePr>
        <p:xfrm>
          <a:off x="4235455" y="1012826"/>
          <a:ext cx="2860670" cy="17698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6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0338">
                <a:tc>
                  <a:txBody>
                    <a:bodyPr/>
                    <a:lstStyle/>
                    <a:p>
                      <a:pPr defTabSz="1428750" eaLnBrk="0" hangingPunct="0"/>
                      <a:r>
                        <a:rPr lang="en-US" altLang="en-US" sz="800" dirty="0"/>
                        <a:t>JUSTIFICACION/CASO</a:t>
                      </a:r>
                      <a:r>
                        <a:rPr lang="en-US" altLang="en-US" sz="800" baseline="0" dirty="0"/>
                        <a:t> DE NEGOCIO</a:t>
                      </a:r>
                      <a:endParaRPr lang="en-US" alt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9467">
                <a:tc>
                  <a:txBody>
                    <a:bodyPr/>
                    <a:lstStyle/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  <a:p>
                      <a:r>
                        <a:rPr lang="es-ES" sz="800" dirty="0"/>
                        <a:t>S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EB0C22D-5028-43FE-BA04-2F13F7A657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690563"/>
          </a:xfrm>
          <a:solidFill>
            <a:srgbClr val="003366"/>
          </a:solidFill>
        </p:spPr>
        <p:txBody>
          <a:bodyPr anchor="ctr"/>
          <a:lstStyle/>
          <a:p>
            <a:pPr eaLnBrk="1" hangingPunct="1"/>
            <a:r>
              <a:rPr lang="en-US" altLang="en-US" sz="2800">
                <a:solidFill>
                  <a:srgbClr val="009999"/>
                </a:solidFill>
              </a:rPr>
              <a:t>Project Charter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DB8D564-1EA9-4ED8-9359-7DDB2BA7D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0" y="1111251"/>
            <a:ext cx="42672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>
                <a:solidFill>
                  <a:srgbClr val="000000"/>
                </a:solidFill>
              </a:rPr>
              <a:t>RESOURCES</a:t>
            </a:r>
          </a:p>
          <a:p>
            <a:pPr algn="ctr" eaLnBrk="0" fontAlgn="base" hangingPunct="0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000" b="1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 u="sng">
                <a:solidFill>
                  <a:srgbClr val="000000"/>
                </a:solidFill>
              </a:rPr>
              <a:t>Name</a:t>
            </a:r>
            <a:r>
              <a:rPr lang="en-US" altLang="en-US" sz="1000" b="1">
                <a:solidFill>
                  <a:srgbClr val="000000"/>
                </a:solidFill>
              </a:rPr>
              <a:t>	       	</a:t>
            </a:r>
            <a:r>
              <a:rPr lang="en-US" altLang="en-US" sz="1000" b="1" u="sng">
                <a:solidFill>
                  <a:srgbClr val="000000"/>
                </a:solidFill>
              </a:rPr>
              <a:t>Role</a:t>
            </a:r>
            <a:r>
              <a:rPr lang="en-US" altLang="en-US" sz="1000" b="1">
                <a:solidFill>
                  <a:srgbClr val="000000"/>
                </a:solidFill>
              </a:rPr>
              <a:t>	                 </a:t>
            </a:r>
            <a:r>
              <a:rPr lang="es-MX" altLang="en-US" sz="1000" b="1">
                <a:solidFill>
                  <a:srgbClr val="000000"/>
                </a:solidFill>
              </a:rPr>
              <a:t>  </a:t>
            </a:r>
            <a:r>
              <a:rPr lang="en-US" altLang="en-US" sz="1000" b="1">
                <a:solidFill>
                  <a:srgbClr val="000000"/>
                </a:solidFill>
              </a:rPr>
              <a:t> </a:t>
            </a:r>
            <a:r>
              <a:rPr lang="en-US" altLang="en-US" sz="1000" b="1" u="sng">
                <a:solidFill>
                  <a:srgbClr val="000000"/>
                </a:solidFill>
              </a:rPr>
              <a:t>%</a:t>
            </a:r>
            <a:r>
              <a:rPr lang="es-MX" altLang="en-US" sz="1000" b="1" u="sng">
                <a:solidFill>
                  <a:srgbClr val="000000"/>
                </a:solidFill>
              </a:rPr>
              <a:t> (Tim</a:t>
            </a:r>
            <a:r>
              <a:rPr lang="en-US" altLang="en-US" sz="1000" b="1" u="sng">
                <a:solidFill>
                  <a:srgbClr val="000000"/>
                </a:solidFill>
              </a:rPr>
              <a:t>e</a:t>
            </a:r>
            <a:r>
              <a:rPr lang="es-MX" altLang="en-US" sz="1000" b="1" u="sng">
                <a:solidFill>
                  <a:srgbClr val="000000"/>
                </a:solidFill>
              </a:rPr>
              <a:t>)</a:t>
            </a:r>
            <a:r>
              <a:rPr lang="en-US" altLang="en-US" sz="1000" b="1" u="sng">
                <a:solidFill>
                  <a:srgbClr val="000000"/>
                </a:solidFill>
              </a:rPr>
              <a:t> </a:t>
            </a:r>
            <a:endParaRPr lang="es-MX" altLang="en-US" sz="1000" b="1" u="sng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Cesar Solórzano</a:t>
            </a:r>
            <a:r>
              <a:rPr lang="en-US" altLang="es-MX" sz="800">
                <a:solidFill>
                  <a:srgbClr val="000000"/>
                </a:solidFill>
              </a:rPr>
              <a:t>		Project Champion		  2%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Cesar Parra                                             </a:t>
            </a:r>
            <a:r>
              <a:rPr lang="en-US" altLang="es-MX" sz="800">
                <a:solidFill>
                  <a:srgbClr val="000000"/>
                </a:solidFill>
              </a:rPr>
              <a:t>Project Champion		  2%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Gustavo Ruiz		</a:t>
            </a:r>
            <a:r>
              <a:rPr lang="en-US" altLang="es-MX" sz="800">
                <a:solidFill>
                  <a:srgbClr val="000000"/>
                </a:solidFill>
              </a:rPr>
              <a:t>Project Champion		  2%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Roberto Saco		Deployment Champion	  2%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Juan C Pons</a:t>
            </a:r>
            <a:r>
              <a:rPr lang="en-US" altLang="es-MX" sz="800">
                <a:solidFill>
                  <a:srgbClr val="000000"/>
                </a:solidFill>
              </a:rPr>
              <a:t>		Black Belt		</a:t>
            </a:r>
            <a:r>
              <a:rPr lang="es-MX" altLang="es-MX" sz="800">
                <a:solidFill>
                  <a:srgbClr val="000000"/>
                </a:solidFill>
              </a:rPr>
              <a:t>10</a:t>
            </a:r>
            <a:r>
              <a:rPr lang="en-US" altLang="es-MX" sz="800">
                <a:solidFill>
                  <a:srgbClr val="000000"/>
                </a:solidFill>
              </a:rPr>
              <a:t>0% </a:t>
            </a:r>
            <a:r>
              <a:rPr lang="es-MX" altLang="es-MX" sz="800">
                <a:solidFill>
                  <a:srgbClr val="000000"/>
                </a:solidFill>
              </a:rPr>
              <a:t>Hortensia Molinar</a:t>
            </a:r>
            <a:r>
              <a:rPr lang="en-US" altLang="es-MX" sz="800">
                <a:solidFill>
                  <a:srgbClr val="000000"/>
                </a:solidFill>
              </a:rPr>
              <a:t>		Master BB		  5%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Enrique Hernández</a:t>
            </a:r>
            <a:r>
              <a:rPr lang="en-US" altLang="es-MX" sz="800">
                <a:solidFill>
                  <a:srgbClr val="000000"/>
                </a:solidFill>
              </a:rPr>
              <a:t>		Finance Consultant	 	  </a:t>
            </a:r>
            <a:r>
              <a:rPr lang="es-MX" altLang="es-MX" sz="800">
                <a:solidFill>
                  <a:srgbClr val="000000"/>
                </a:solidFill>
              </a:rPr>
              <a:t>3</a:t>
            </a:r>
            <a:r>
              <a:rPr lang="en-US" altLang="es-MX" sz="800">
                <a:solidFill>
                  <a:srgbClr val="000000"/>
                </a:solidFill>
              </a:rPr>
              <a:t>% 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Claudio Angulo		BB</a:t>
            </a:r>
            <a:r>
              <a:rPr lang="en-US" altLang="es-MX" sz="800">
                <a:solidFill>
                  <a:srgbClr val="000000"/>
                </a:solidFill>
              </a:rPr>
              <a:t> Manager		  5%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Marco Hernández</a:t>
            </a:r>
            <a:r>
              <a:rPr lang="en-US" altLang="es-MX" sz="800">
                <a:solidFill>
                  <a:srgbClr val="000000"/>
                </a:solidFill>
              </a:rPr>
              <a:t>		Process Owner		  3%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Alejandro Barco		Green Belt Trained		10%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Jose Lenin Osorio	</a:t>
            </a:r>
            <a:r>
              <a:rPr lang="en-US" altLang="es-MX" sz="800">
                <a:solidFill>
                  <a:srgbClr val="000000"/>
                </a:solidFill>
              </a:rPr>
              <a:t>	</a:t>
            </a:r>
            <a:r>
              <a:rPr lang="es-MX" altLang="es-MX" sz="800">
                <a:solidFill>
                  <a:srgbClr val="000000"/>
                </a:solidFill>
              </a:rPr>
              <a:t>Certified Green Belt	</a:t>
            </a:r>
            <a:r>
              <a:rPr lang="en-US" altLang="es-MX" sz="800">
                <a:solidFill>
                  <a:srgbClr val="000000"/>
                </a:solidFill>
              </a:rPr>
              <a:t>	10%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Danae Astiz	</a:t>
            </a:r>
            <a:r>
              <a:rPr lang="en-US" altLang="es-MX" sz="800">
                <a:solidFill>
                  <a:srgbClr val="000000"/>
                </a:solidFill>
              </a:rPr>
              <a:t>	</a:t>
            </a:r>
            <a:r>
              <a:rPr lang="es-MX" altLang="es-MX" sz="800">
                <a:solidFill>
                  <a:srgbClr val="000000"/>
                </a:solidFill>
              </a:rPr>
              <a:t>Certified Green Belt	</a:t>
            </a:r>
            <a:r>
              <a:rPr lang="en-US" altLang="es-MX" sz="800">
                <a:solidFill>
                  <a:srgbClr val="000000"/>
                </a:solidFill>
              </a:rPr>
              <a:t>	10%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Alfonso Zárate		</a:t>
            </a:r>
            <a:r>
              <a:rPr lang="en-US" altLang="es-MX" sz="800">
                <a:solidFill>
                  <a:srgbClr val="000000"/>
                </a:solidFill>
              </a:rPr>
              <a:t>S</a:t>
            </a:r>
            <a:r>
              <a:rPr lang="es-MX" altLang="es-MX" sz="800">
                <a:solidFill>
                  <a:srgbClr val="000000"/>
                </a:solidFill>
              </a:rPr>
              <a:t>ubject </a:t>
            </a:r>
            <a:r>
              <a:rPr lang="en-US" altLang="es-MX" sz="800">
                <a:solidFill>
                  <a:srgbClr val="000000"/>
                </a:solidFill>
              </a:rPr>
              <a:t>M</a:t>
            </a:r>
            <a:r>
              <a:rPr lang="es-MX" altLang="es-MX" sz="800">
                <a:solidFill>
                  <a:srgbClr val="000000"/>
                </a:solidFill>
              </a:rPr>
              <a:t>atter</a:t>
            </a:r>
            <a:r>
              <a:rPr lang="en-US" altLang="es-MX" sz="800">
                <a:solidFill>
                  <a:srgbClr val="000000"/>
                </a:solidFill>
              </a:rPr>
              <a:t> Expert	10%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Luis López		</a:t>
            </a:r>
            <a:r>
              <a:rPr lang="en-US" altLang="es-MX" sz="800">
                <a:solidFill>
                  <a:srgbClr val="000000"/>
                </a:solidFill>
              </a:rPr>
              <a:t>S</a:t>
            </a:r>
            <a:r>
              <a:rPr lang="es-MX" altLang="es-MX" sz="800">
                <a:solidFill>
                  <a:srgbClr val="000000"/>
                </a:solidFill>
              </a:rPr>
              <a:t>ubject </a:t>
            </a:r>
            <a:r>
              <a:rPr lang="en-US" altLang="es-MX" sz="800">
                <a:solidFill>
                  <a:srgbClr val="000000"/>
                </a:solidFill>
              </a:rPr>
              <a:t>M</a:t>
            </a:r>
            <a:r>
              <a:rPr lang="es-MX" altLang="es-MX" sz="800">
                <a:solidFill>
                  <a:srgbClr val="000000"/>
                </a:solidFill>
              </a:rPr>
              <a:t>atter</a:t>
            </a:r>
            <a:r>
              <a:rPr lang="en-US" altLang="es-MX" sz="800">
                <a:solidFill>
                  <a:srgbClr val="000000"/>
                </a:solidFill>
              </a:rPr>
              <a:t> Expert	10%</a:t>
            </a:r>
            <a:endParaRPr lang="es-MX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800">
                <a:solidFill>
                  <a:srgbClr val="000000"/>
                </a:solidFill>
              </a:rPr>
              <a:t>Marco Aisawa		Subject Matter Expert	30%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800">
                <a:solidFill>
                  <a:srgbClr val="000000"/>
                </a:solidFill>
              </a:rPr>
              <a:t>Román Saldaña		Subject Matter Expert	25%</a:t>
            </a:r>
            <a:endParaRPr lang="en-US" altLang="en-US" sz="1000" b="1">
              <a:solidFill>
                <a:srgbClr val="000000"/>
              </a:solidFill>
            </a:endParaRPr>
          </a:p>
        </p:txBody>
      </p:sp>
      <p:sp>
        <p:nvSpPr>
          <p:cNvPr id="25604" name="Line 4">
            <a:extLst>
              <a:ext uri="{FF2B5EF4-FFF2-40B4-BE49-F238E27FC236}">
                <a16:creationId xmlns:a16="http://schemas.microsoft.com/office/drawing/2014/main" id="{B3C6CFFA-0310-49BF-A0EB-5A7C188BF77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2326" y="3709988"/>
            <a:ext cx="4600575" cy="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05" name="Freeform 5">
            <a:extLst>
              <a:ext uri="{FF2B5EF4-FFF2-40B4-BE49-F238E27FC236}">
                <a16:creationId xmlns:a16="http://schemas.microsoft.com/office/drawing/2014/main" id="{70293528-E5C1-4543-8157-2BB1AE048F87}"/>
              </a:ext>
            </a:extLst>
          </p:cNvPr>
          <p:cNvSpPr>
            <a:spLocks/>
          </p:cNvSpPr>
          <p:nvPr/>
        </p:nvSpPr>
        <p:spPr bwMode="auto">
          <a:xfrm>
            <a:off x="5905500" y="1044575"/>
            <a:ext cx="1588" cy="5753100"/>
          </a:xfrm>
          <a:custGeom>
            <a:avLst/>
            <a:gdLst>
              <a:gd name="T0" fmla="*/ 0 w 1"/>
              <a:gd name="T1" fmla="*/ 0 h 3624"/>
              <a:gd name="T2" fmla="*/ 0 w 1"/>
              <a:gd name="T3" fmla="*/ 5753100 h 362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3624">
                <a:moveTo>
                  <a:pt x="0" y="0"/>
                </a:moveTo>
                <a:lnTo>
                  <a:pt x="0" y="3624"/>
                </a:lnTo>
              </a:path>
            </a:pathLst>
          </a:custGeom>
          <a:noFill/>
          <a:ln w="285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06" name="Line 6">
            <a:extLst>
              <a:ext uri="{FF2B5EF4-FFF2-40B4-BE49-F238E27FC236}">
                <a16:creationId xmlns:a16="http://schemas.microsoft.com/office/drawing/2014/main" id="{1A58CFCF-8ACC-494B-B6CB-21D226205B3D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9900" y="6788150"/>
            <a:ext cx="8763000" cy="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07" name="Text Box 7">
            <a:extLst>
              <a:ext uri="{FF2B5EF4-FFF2-40B4-BE49-F238E27FC236}">
                <a16:creationId xmlns:a16="http://schemas.microsoft.com/office/drawing/2014/main" id="{5377120B-57AB-4089-BD21-107D5B839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717550"/>
            <a:ext cx="8513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1600" b="1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en-GB" altLang="en-US" sz="1200" b="1">
                <a:solidFill>
                  <a:srgbClr val="000000"/>
                </a:solidFill>
              </a:rPr>
              <a:t>Title: </a:t>
            </a:r>
            <a:r>
              <a:rPr lang="es-MX" altLang="en-US" sz="1200" b="1">
                <a:solidFill>
                  <a:srgbClr val="000000"/>
                </a:solidFill>
              </a:rPr>
              <a:t>Red</a:t>
            </a:r>
            <a:r>
              <a:rPr lang="en-US" altLang="en-US" sz="1200" b="1">
                <a:solidFill>
                  <a:srgbClr val="000000"/>
                </a:solidFill>
              </a:rPr>
              <a:t>u</a:t>
            </a:r>
            <a:r>
              <a:rPr lang="es-MX" altLang="en-US" sz="1200" b="1">
                <a:solidFill>
                  <a:srgbClr val="000000"/>
                </a:solidFill>
              </a:rPr>
              <a:t>ce Renewal Cards </a:t>
            </a:r>
            <a:r>
              <a:rPr lang="en-US" altLang="en-US" sz="1200" b="1">
                <a:solidFill>
                  <a:srgbClr val="000000"/>
                </a:solidFill>
              </a:rPr>
              <a:t>R</a:t>
            </a:r>
            <a:r>
              <a:rPr lang="es-MX" altLang="en-US" sz="1200" b="1">
                <a:solidFill>
                  <a:srgbClr val="000000"/>
                </a:solidFill>
              </a:rPr>
              <a:t>eturned</a:t>
            </a:r>
            <a:r>
              <a:rPr lang="en-US" altLang="en-US" sz="1200" b="1">
                <a:solidFill>
                  <a:srgbClr val="000000"/>
                </a:solidFill>
              </a:rPr>
              <a:t> </a:t>
            </a:r>
            <a:r>
              <a:rPr lang="es-MX" altLang="en-US" sz="1200" b="1">
                <a:solidFill>
                  <a:srgbClr val="000000"/>
                </a:solidFill>
              </a:rPr>
              <a:t>Rate. 			</a:t>
            </a:r>
            <a:r>
              <a:rPr lang="en-GB" altLang="en-US" sz="1200" b="1">
                <a:solidFill>
                  <a:srgbClr val="000000"/>
                </a:solidFill>
              </a:rPr>
              <a:t>Business:</a:t>
            </a:r>
            <a:r>
              <a:rPr lang="en-US" altLang="en-US" sz="120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es-MX" altLang="en-US" sz="1200" b="1">
                <a:solidFill>
                  <a:srgbClr val="000000"/>
                </a:solidFill>
              </a:rPr>
              <a:t>Operations México</a:t>
            </a:r>
            <a:endParaRPr lang="en-GB" altLang="en-US" sz="1200" b="1">
              <a:solidFill>
                <a:srgbClr val="000000"/>
              </a:solidFill>
            </a:endParaRPr>
          </a:p>
        </p:txBody>
      </p:sp>
      <p:sp>
        <p:nvSpPr>
          <p:cNvPr id="25608" name="Line 8">
            <a:extLst>
              <a:ext uri="{FF2B5EF4-FFF2-40B4-BE49-F238E27FC236}">
                <a16:creationId xmlns:a16="http://schemas.microsoft.com/office/drawing/2014/main" id="{8445C44A-A2B5-4364-9047-5465F5C45E7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6413" y="1052513"/>
            <a:ext cx="8763000" cy="0"/>
          </a:xfrm>
          <a:prstGeom prst="line">
            <a:avLst/>
          </a:prstGeom>
          <a:noFill/>
          <a:ln w="285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25609" name="Group 9">
            <a:extLst>
              <a:ext uri="{FF2B5EF4-FFF2-40B4-BE49-F238E27FC236}">
                <a16:creationId xmlns:a16="http://schemas.microsoft.com/office/drawing/2014/main" id="{9C87BF7A-CB51-4C80-BA20-B9DE80EB0E33}"/>
              </a:ext>
            </a:extLst>
          </p:cNvPr>
          <p:cNvGrpSpPr>
            <a:grpSpLocks/>
          </p:cNvGrpSpPr>
          <p:nvPr/>
        </p:nvGrpSpPr>
        <p:grpSpPr bwMode="auto">
          <a:xfrm>
            <a:off x="1739900" y="1047751"/>
            <a:ext cx="4103688" cy="5771911"/>
            <a:chOff x="-27" y="581"/>
            <a:chExt cx="2784" cy="5119"/>
          </a:xfrm>
        </p:grpSpPr>
        <p:sp>
          <p:nvSpPr>
            <p:cNvPr id="25620" name="Rectangle 10">
              <a:extLst>
                <a:ext uri="{FF2B5EF4-FFF2-40B4-BE49-F238E27FC236}">
                  <a16:creationId xmlns:a16="http://schemas.microsoft.com/office/drawing/2014/main" id="{F427B1B1-2A5E-41CC-AD9A-8AF6A9E9F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7" y="581"/>
              <a:ext cx="2784" cy="51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 defTabSz="1428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428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428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428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428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428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428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428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428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900" b="1" u="sng">
                  <a:solidFill>
                    <a:srgbClr val="000000"/>
                  </a:solidFill>
                </a:rPr>
                <a:t>PROBLEM STATEMENT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n-US" sz="900">
                  <a:solidFill>
                    <a:srgbClr val="000000"/>
                  </a:solidFill>
                </a:rPr>
                <a:t>AMEX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embosses approx</a:t>
              </a:r>
              <a:r>
                <a:rPr lang="en-US" altLang="en-US" sz="900">
                  <a:solidFill>
                    <a:srgbClr val="000000"/>
                  </a:solidFill>
                </a:rPr>
                <a:t>i</a:t>
              </a:r>
              <a:r>
                <a:rPr lang="es-MX" altLang="en-US" sz="900">
                  <a:solidFill>
                    <a:srgbClr val="000000"/>
                  </a:solidFill>
                </a:rPr>
                <a:t>mately 3</a:t>
              </a:r>
              <a:r>
                <a:rPr lang="en-US" altLang="en-US" sz="900">
                  <a:solidFill>
                    <a:srgbClr val="000000"/>
                  </a:solidFill>
                </a:rPr>
                <a:t>3</a:t>
              </a:r>
              <a:r>
                <a:rPr lang="es-MX" altLang="en-US" sz="900">
                  <a:solidFill>
                    <a:srgbClr val="000000"/>
                  </a:solidFill>
                </a:rPr>
                <a:t>6K Renewal cards annually which are sent by courie</a:t>
              </a:r>
              <a:r>
                <a:rPr lang="en-US" altLang="en-US" sz="900">
                  <a:solidFill>
                    <a:srgbClr val="000000"/>
                  </a:solidFill>
                </a:rPr>
                <a:t>r</a:t>
              </a:r>
              <a:r>
                <a:rPr lang="es-MX" altLang="en-US" sz="900">
                  <a:solidFill>
                    <a:srgbClr val="000000"/>
                  </a:solidFill>
                </a:rPr>
                <a:t>. From th</a:t>
              </a:r>
              <a:r>
                <a:rPr lang="en-US" altLang="en-US" sz="900">
                  <a:solidFill>
                    <a:srgbClr val="000000"/>
                  </a:solidFill>
                </a:rPr>
                <a:t>i</a:t>
              </a:r>
              <a:r>
                <a:rPr lang="es-MX" altLang="en-US" sz="900">
                  <a:solidFill>
                    <a:srgbClr val="000000"/>
                  </a:solidFill>
                </a:rPr>
                <a:t>s total volume embossed a</a:t>
              </a:r>
              <a:r>
                <a:rPr lang="en-US" altLang="en-US" sz="900">
                  <a:solidFill>
                    <a:srgbClr val="000000"/>
                  </a:solidFill>
                </a:rPr>
                <a:t>n</a:t>
              </a:r>
              <a:r>
                <a:rPr lang="es-MX" altLang="en-US" sz="900">
                  <a:solidFill>
                    <a:srgbClr val="000000"/>
                  </a:solidFill>
                </a:rPr>
                <a:t>d delivered to courier, 60% </a:t>
              </a:r>
              <a:r>
                <a:rPr lang="en-US" altLang="en-US" sz="900">
                  <a:solidFill>
                    <a:srgbClr val="000000"/>
                  </a:solidFill>
                </a:rPr>
                <a:t>i</a:t>
              </a:r>
              <a:r>
                <a:rPr lang="es-MX" altLang="en-US" sz="900">
                  <a:solidFill>
                    <a:srgbClr val="000000"/>
                  </a:solidFill>
                </a:rPr>
                <a:t>s delivered in Metropolitan Area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and 40% Rest of the Country. From </a:t>
              </a:r>
              <a:r>
                <a:rPr lang="en-US" altLang="en-US" sz="900">
                  <a:solidFill>
                    <a:srgbClr val="000000"/>
                  </a:solidFill>
                </a:rPr>
                <a:t>t</a:t>
              </a:r>
              <a:r>
                <a:rPr lang="es-MX" altLang="en-US" sz="900">
                  <a:solidFill>
                    <a:srgbClr val="000000"/>
                  </a:solidFill>
                </a:rPr>
                <a:t>h</a:t>
              </a:r>
              <a:r>
                <a:rPr lang="en-US" altLang="en-US" sz="900">
                  <a:solidFill>
                    <a:srgbClr val="000000"/>
                  </a:solidFill>
                </a:rPr>
                <a:t>i</a:t>
              </a:r>
              <a:r>
                <a:rPr lang="es-MX" altLang="en-US" sz="900">
                  <a:solidFill>
                    <a:srgbClr val="000000"/>
                  </a:solidFill>
                </a:rPr>
                <a:t>s 100%,  6.74%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are returned </a:t>
              </a:r>
              <a:r>
                <a:rPr lang="en-US" altLang="en-US" sz="900">
                  <a:solidFill>
                    <a:srgbClr val="000000"/>
                  </a:solidFill>
                </a:rPr>
                <a:t>t</a:t>
              </a:r>
              <a:r>
                <a:rPr lang="es-MX" altLang="en-US" sz="900">
                  <a:solidFill>
                    <a:srgbClr val="000000"/>
                  </a:solidFill>
                </a:rPr>
                <a:t>o A</a:t>
              </a:r>
              <a:r>
                <a:rPr lang="en-US" altLang="en-US" sz="900">
                  <a:solidFill>
                    <a:srgbClr val="000000"/>
                  </a:solidFill>
                </a:rPr>
                <a:t>M</a:t>
              </a:r>
              <a:r>
                <a:rPr lang="es-MX" altLang="en-US" sz="900">
                  <a:solidFill>
                    <a:srgbClr val="000000"/>
                  </a:solidFill>
                </a:rPr>
                <a:t>EX facilities for not being able to be delivered by courier at CM’s </a:t>
              </a:r>
              <a:r>
                <a:rPr lang="en-US" altLang="en-US" sz="900">
                  <a:solidFill>
                    <a:srgbClr val="000000"/>
                  </a:solidFill>
                </a:rPr>
                <a:t>a</a:t>
              </a:r>
              <a:r>
                <a:rPr lang="es-MX" altLang="en-US" sz="900">
                  <a:solidFill>
                    <a:srgbClr val="000000"/>
                  </a:solidFill>
                </a:rPr>
                <a:t>ddress to be reworked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by the Delivery Services Area. (Yield = Full</a:t>
              </a:r>
              <a:r>
                <a:rPr lang="en-US" altLang="en-US" sz="900">
                  <a:solidFill>
                    <a:srgbClr val="000000"/>
                  </a:solidFill>
                </a:rPr>
                <a:t>filment = 93.26%)</a:t>
              </a:r>
              <a:endParaRPr lang="es-MX" altLang="en-US" sz="900">
                <a:solidFill>
                  <a:srgbClr val="000000"/>
                </a:solidFill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b="1" u="sng">
                  <a:solidFill>
                    <a:srgbClr val="000000"/>
                  </a:solidFill>
                </a:rPr>
                <a:t>CUSTOMER IMPACT:</a:t>
              </a: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i="1">
                  <a:solidFill>
                    <a:srgbClr val="000000"/>
                  </a:solidFill>
                </a:rPr>
                <a:t>Customer Dissatisfaction Renewals:</a:t>
              </a:r>
              <a:r>
                <a:rPr lang="es-MX" altLang="es-MX" sz="900">
                  <a:solidFill>
                    <a:srgbClr val="000000"/>
                  </a:solidFill>
                </a:rPr>
                <a:t> Occurs when CM does not receive the renewed card before the old one expires (At least 15 days before card expires).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>
                  <a:solidFill>
                    <a:srgbClr val="000000"/>
                  </a:solidFill>
                </a:rPr>
                <a:t>RT TBASS (Non Received Average August, Feb – August, 2002)  shows that 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>
                  <a:solidFill>
                    <a:srgbClr val="000000"/>
                  </a:solidFill>
                </a:rPr>
                <a:t>14.81 % have not received their card.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b="1" u="sng">
                  <a:solidFill>
                    <a:srgbClr val="000000"/>
                  </a:solidFill>
                </a:rPr>
                <a:t>BUSINESS IMPACT: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i="1">
                  <a:solidFill>
                    <a:srgbClr val="000000"/>
                  </a:solidFill>
                </a:rPr>
                <a:t>Rework:</a:t>
              </a:r>
              <a:r>
                <a:rPr lang="es-MX" altLang="es-MX" sz="900">
                  <a:solidFill>
                    <a:srgbClr val="000000"/>
                  </a:solidFill>
                </a:rPr>
                <a:t> Every card which is returned to AMEX facilities has to be reworked to find out if it is going to be Resent or Destroyed. </a:t>
              </a:r>
              <a:r>
                <a:rPr lang="es-MX" altLang="es-MX" sz="900" i="1">
                  <a:solidFill>
                    <a:srgbClr val="000000"/>
                  </a:solidFill>
                </a:rPr>
                <a:t> </a:t>
              </a:r>
              <a:r>
                <a:rPr lang="es-MX" altLang="es-MX" sz="900">
                  <a:solidFill>
                    <a:srgbClr val="000000"/>
                  </a:solidFill>
                </a:rPr>
                <a:t>U Cost = Cost charged by Courier for Returned card + Resent Cost (Analyzing). = $3.07 + $3.21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i="1">
                  <a:solidFill>
                    <a:srgbClr val="000000"/>
                  </a:solidFill>
                </a:rPr>
                <a:t>Cards Destroyed:</a:t>
              </a: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  <a:r>
                <a:rPr lang="es-MX" altLang="es-MX" sz="900" i="1">
                  <a:solidFill>
                    <a:srgbClr val="000000"/>
                  </a:solidFill>
                </a:rPr>
                <a:t>U Cost = $0.82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i="1">
                  <a:solidFill>
                    <a:srgbClr val="000000"/>
                  </a:solidFill>
                </a:rPr>
                <a:t>Revenue Loss: Average Billing Spending Rate (Unit Cost percard a day= $26 USD)</a:t>
              </a:r>
              <a:r>
                <a:rPr lang="es-MX" altLang="es-MX" sz="900">
                  <a:solidFill>
                    <a:srgbClr val="000000"/>
                  </a:solidFill>
                </a:rPr>
                <a:t>	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>
                  <a:solidFill>
                    <a:srgbClr val="000000"/>
                  </a:solidFill>
                </a:rPr>
                <a:t>COPQ= $</a:t>
              </a:r>
              <a:r>
                <a:rPr lang="es-MX" altLang="es-MX" sz="900" i="1">
                  <a:solidFill>
                    <a:srgbClr val="000000"/>
                  </a:solidFill>
                </a:rPr>
                <a:t>17K</a:t>
              </a:r>
              <a:r>
                <a:rPr lang="es-MX" altLang="es-MX" sz="900">
                  <a:solidFill>
                    <a:srgbClr val="000000"/>
                  </a:solidFill>
                </a:rPr>
                <a:t> Opex; $12KNonOpex // DPMO</a:t>
              </a:r>
              <a:r>
                <a:rPr lang="es-MX" altLang="es-MX" sz="900" baseline="-25000">
                  <a:solidFill>
                    <a:srgbClr val="000000"/>
                  </a:solidFill>
                </a:rPr>
                <a:t>(LT)</a:t>
              </a:r>
              <a:r>
                <a:rPr lang="es-MX" altLang="es-MX" sz="900">
                  <a:solidFill>
                    <a:srgbClr val="000000"/>
                  </a:solidFill>
                </a:rPr>
                <a:t>= </a:t>
              </a:r>
              <a:r>
                <a:rPr lang="es-MX" altLang="es-MX" sz="900" i="1">
                  <a:solidFill>
                    <a:srgbClr val="000000"/>
                  </a:solidFill>
                </a:rPr>
                <a:t>727K  </a:t>
              </a:r>
              <a:r>
                <a:rPr lang="es-MX" altLang="es-MX" sz="900">
                  <a:solidFill>
                    <a:srgbClr val="000000"/>
                  </a:solidFill>
                </a:rPr>
                <a:t>DPMO</a:t>
              </a:r>
              <a:r>
                <a:rPr lang="es-MX" altLang="es-MX" sz="900" baseline="-25000">
                  <a:solidFill>
                    <a:srgbClr val="000000"/>
                  </a:solidFill>
                </a:rPr>
                <a:t>(ST)</a:t>
              </a:r>
              <a:r>
                <a:rPr lang="es-MX" altLang="es-MX" sz="900">
                  <a:solidFill>
                    <a:srgbClr val="000000"/>
                  </a:solidFill>
                </a:rPr>
                <a:t> = 479K</a:t>
              </a:r>
              <a:endParaRPr lang="es-MX" altLang="es-MX" sz="900" i="1">
                <a:solidFill>
                  <a:srgbClr val="000000"/>
                </a:solidFill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900" b="1" u="sng">
                  <a:solidFill>
                    <a:srgbClr val="000000"/>
                  </a:solidFill>
                </a:rPr>
                <a:t>SCOPE 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n-US" sz="900">
                  <a:solidFill>
                    <a:srgbClr val="000000"/>
                  </a:solidFill>
                </a:rPr>
                <a:t>This project will focus its effort</a:t>
              </a:r>
              <a:r>
                <a:rPr lang="en-US" altLang="en-US" sz="900">
                  <a:solidFill>
                    <a:srgbClr val="000000"/>
                  </a:solidFill>
                </a:rPr>
                <a:t>s</a:t>
              </a:r>
              <a:r>
                <a:rPr lang="es-MX" altLang="en-US" sz="900">
                  <a:solidFill>
                    <a:srgbClr val="000000"/>
                  </a:solidFill>
                </a:rPr>
                <a:t> on reducing the  number of  Renewals cards </a:t>
              </a:r>
              <a:r>
                <a:rPr lang="en-US" altLang="en-US" sz="900">
                  <a:solidFill>
                    <a:srgbClr val="000000"/>
                  </a:solidFill>
                </a:rPr>
                <a:t>t</a:t>
              </a:r>
              <a:r>
                <a:rPr lang="es-MX" altLang="en-US" sz="900">
                  <a:solidFill>
                    <a:srgbClr val="000000"/>
                  </a:solidFill>
                </a:rPr>
                <a:t>hat are produced in DC9000 </a:t>
              </a:r>
              <a:r>
                <a:rPr lang="en-US" altLang="en-US" sz="900">
                  <a:solidFill>
                    <a:srgbClr val="000000"/>
                  </a:solidFill>
                </a:rPr>
                <a:t>,</a:t>
              </a:r>
              <a:r>
                <a:rPr lang="es-MX" altLang="en-US" sz="900">
                  <a:solidFill>
                    <a:srgbClr val="000000"/>
                  </a:solidFill>
                </a:rPr>
                <a:t> sent  by courier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and then returned to 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AMEX facilities.</a:t>
              </a:r>
              <a:endParaRPr lang="en-US" altLang="en-US" sz="900">
                <a:solidFill>
                  <a:srgbClr val="000000"/>
                </a:solidFill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s-MX" sz="900" i="1">
                  <a:solidFill>
                    <a:srgbClr val="000000"/>
                  </a:solidFill>
                </a:rPr>
                <a:t>Leverage </a:t>
              </a:r>
              <a:r>
                <a:rPr lang="es-MX" altLang="es-MX" sz="900" i="1">
                  <a:solidFill>
                    <a:srgbClr val="000000"/>
                  </a:solidFill>
                </a:rPr>
                <a:t>Region </a:t>
              </a:r>
              <a:r>
                <a:rPr lang="en-US" altLang="es-MX" sz="900" i="1">
                  <a:solidFill>
                    <a:srgbClr val="000000"/>
                  </a:solidFill>
                </a:rPr>
                <a:t>Opportunities: </a:t>
              </a:r>
              <a:r>
                <a:rPr lang="es-MX" altLang="es-MX" sz="900" i="1">
                  <a:solidFill>
                    <a:srgbClr val="000000"/>
                  </a:solidFill>
                </a:rPr>
                <a:t>Brazil, IDC and Argentina.</a:t>
              </a:r>
              <a:endParaRPr lang="en-US" altLang="en-US" sz="900">
                <a:solidFill>
                  <a:srgbClr val="000000"/>
                </a:solidFill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s-MX" sz="900" i="1">
                  <a:solidFill>
                    <a:srgbClr val="000000"/>
                  </a:solidFill>
                </a:rPr>
                <a:t>Leverage </a:t>
              </a:r>
              <a:r>
                <a:rPr lang="es-MX" altLang="es-MX" sz="900" i="1">
                  <a:solidFill>
                    <a:srgbClr val="000000"/>
                  </a:solidFill>
                </a:rPr>
                <a:t>Process </a:t>
              </a:r>
              <a:r>
                <a:rPr lang="en-US" altLang="es-MX" sz="900" i="1">
                  <a:solidFill>
                    <a:srgbClr val="000000"/>
                  </a:solidFill>
                </a:rPr>
                <a:t>Opportunities: </a:t>
              </a:r>
              <a:r>
                <a:rPr lang="es-MX" altLang="es-MX" sz="900" i="1">
                  <a:solidFill>
                    <a:srgbClr val="000000"/>
                  </a:solidFill>
                </a:rPr>
                <a:t>ECR’s.</a:t>
              </a:r>
              <a:endParaRPr lang="es-MX" altLang="en-US" sz="900" b="1">
                <a:solidFill>
                  <a:srgbClr val="000000"/>
                </a:solidFill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900" b="1" u="sng">
                  <a:solidFill>
                    <a:srgbClr val="000000"/>
                  </a:solidFill>
                </a:rPr>
                <a:t>MEASUREABLE GOAL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n-US" sz="900">
                  <a:solidFill>
                    <a:srgbClr val="000000"/>
                  </a:solidFill>
                </a:rPr>
                <a:t>To decrease by may, 2003 50% the Return Rate of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Renewals cards embossed by DC9000 </a:t>
              </a:r>
              <a:r>
                <a:rPr lang="en-US" altLang="en-US" sz="900">
                  <a:solidFill>
                    <a:srgbClr val="000000"/>
                  </a:solidFill>
                </a:rPr>
                <a:t> </a:t>
              </a:r>
              <a:r>
                <a:rPr lang="es-MX" altLang="en-US" sz="900">
                  <a:solidFill>
                    <a:srgbClr val="000000"/>
                  </a:solidFill>
                </a:rPr>
                <a:t>and sent by courie</a:t>
              </a:r>
              <a:r>
                <a:rPr lang="en-US" altLang="en-US" sz="900">
                  <a:solidFill>
                    <a:srgbClr val="000000"/>
                  </a:solidFill>
                </a:rPr>
                <a:t>r </a:t>
              </a:r>
              <a:r>
                <a:rPr lang="es-MX" altLang="en-US" sz="900">
                  <a:solidFill>
                    <a:srgbClr val="000000"/>
                  </a:solidFill>
                </a:rPr>
                <a:t>to CM’s address. 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900" b="1" u="sng">
                  <a:solidFill>
                    <a:srgbClr val="000000"/>
                  </a:solidFill>
                </a:rPr>
                <a:t>SIGMA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  <a:r>
                <a:rPr lang="en-US" altLang="es-MX" sz="900" i="1">
                  <a:solidFill>
                    <a:srgbClr val="000000"/>
                  </a:solidFill>
                </a:rPr>
                <a:t>Opportunity:</a:t>
              </a:r>
              <a:r>
                <a:rPr lang="es-MX" altLang="es-MX" sz="900">
                  <a:solidFill>
                    <a:srgbClr val="000000"/>
                  </a:solidFill>
                </a:rPr>
                <a:t> Any Renewal card embossed in  DC9000 and sent by courier </a:t>
              </a:r>
              <a:r>
                <a:rPr lang="es-MX" altLang="en-US" sz="900">
                  <a:solidFill>
                    <a:srgbClr val="000000"/>
                  </a:solidFill>
                </a:rPr>
                <a:t>to C</a:t>
              </a:r>
              <a:r>
                <a:rPr lang="en-US" altLang="en-US" sz="900">
                  <a:solidFill>
                    <a:srgbClr val="000000"/>
                  </a:solidFill>
                </a:rPr>
                <a:t>M</a:t>
              </a:r>
              <a:r>
                <a:rPr lang="es-MX" altLang="en-US" sz="900">
                  <a:solidFill>
                    <a:srgbClr val="000000"/>
                  </a:solidFill>
                </a:rPr>
                <a:t>’s addres</a:t>
              </a:r>
              <a:r>
                <a:rPr lang="en-US" altLang="en-US" sz="900">
                  <a:solidFill>
                    <a:srgbClr val="000000"/>
                  </a:solidFill>
                </a:rPr>
                <a:t>s</a:t>
              </a:r>
              <a:r>
                <a:rPr lang="es-MX" altLang="en-US" sz="900">
                  <a:solidFill>
                    <a:srgbClr val="000000"/>
                  </a:solidFill>
                </a:rPr>
                <a:t>.</a:t>
              </a:r>
              <a:endParaRPr lang="es-MX" altLang="es-MX" sz="900">
                <a:solidFill>
                  <a:srgbClr val="000000"/>
                </a:solidFill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  <a:r>
                <a:rPr lang="en-US" altLang="es-MX" sz="900" i="1">
                  <a:solidFill>
                    <a:srgbClr val="000000"/>
                  </a:solidFill>
                </a:rPr>
                <a:t>Defect:</a:t>
              </a:r>
              <a:r>
                <a:rPr lang="es-MX" altLang="es-MX" sz="900">
                  <a:solidFill>
                    <a:srgbClr val="000000"/>
                  </a:solidFill>
                </a:rPr>
                <a:t> Any Renewal card embossed in DC9000 and sent by courier </a:t>
              </a:r>
              <a:r>
                <a:rPr lang="es-MX" altLang="en-US" sz="900">
                  <a:solidFill>
                    <a:srgbClr val="000000"/>
                  </a:solidFill>
                </a:rPr>
                <a:t>to C</a:t>
              </a:r>
              <a:r>
                <a:rPr lang="en-US" altLang="en-US" sz="900">
                  <a:solidFill>
                    <a:srgbClr val="000000"/>
                  </a:solidFill>
                </a:rPr>
                <a:t>M</a:t>
              </a:r>
              <a:r>
                <a:rPr lang="es-MX" altLang="en-US" sz="900">
                  <a:solidFill>
                    <a:srgbClr val="000000"/>
                  </a:solidFill>
                </a:rPr>
                <a:t>’s address</a:t>
              </a:r>
              <a:r>
                <a:rPr lang="es-MX" altLang="es-MX" sz="900">
                  <a:solidFill>
                    <a:srgbClr val="000000"/>
                  </a:solidFill>
                </a:rPr>
                <a:t> that has been returned to AMEX facilities.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  <a:r>
                <a:rPr lang="es-MX" altLang="es-MX" sz="900" i="1">
                  <a:solidFill>
                    <a:srgbClr val="000000"/>
                  </a:solidFill>
                </a:rPr>
                <a:t>Data Type:</a:t>
              </a:r>
              <a:r>
                <a:rPr lang="es-MX" altLang="es-MX" sz="900">
                  <a:solidFill>
                    <a:srgbClr val="000000"/>
                  </a:solidFill>
                </a:rPr>
                <a:t> Continuos.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en-US" altLang="es-MX" sz="900">
                  <a:solidFill>
                    <a:srgbClr val="000000"/>
                  </a:solidFill>
                </a:rPr>
                <a:t>Baseline (</a:t>
              </a:r>
              <a:r>
                <a:rPr lang="es-MX" altLang="es-MX" sz="900">
                  <a:solidFill>
                    <a:srgbClr val="000000"/>
                  </a:solidFill>
                </a:rPr>
                <a:t>Jan – Sep, 2002</a:t>
              </a:r>
              <a:r>
                <a:rPr lang="en-US" altLang="es-MX" sz="900">
                  <a:solidFill>
                    <a:srgbClr val="000000"/>
                  </a:solidFill>
                </a:rPr>
                <a:t>)</a:t>
              </a: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  <a:r>
                <a:rPr lang="en-US" altLang="es-MX" sz="900">
                  <a:solidFill>
                    <a:srgbClr val="000000"/>
                  </a:solidFill>
                </a:rPr>
                <a:t>: ST Sigma =</a:t>
              </a:r>
              <a:r>
                <a:rPr lang="es-MX" altLang="es-MX" sz="900">
                  <a:solidFill>
                    <a:srgbClr val="000000"/>
                  </a:solidFill>
                </a:rPr>
                <a:t> </a:t>
              </a:r>
              <a:r>
                <a:rPr lang="es-MX" altLang="es-MX" sz="900" i="1">
                  <a:solidFill>
                    <a:srgbClr val="000000"/>
                  </a:solidFill>
                </a:rPr>
                <a:t>0.05 (With Y Transformation to Continuos)</a:t>
              </a:r>
              <a:r>
                <a:rPr lang="en-US" altLang="es-MX" sz="900">
                  <a:solidFill>
                    <a:srgbClr val="000000"/>
                  </a:solidFill>
                </a:rPr>
                <a:t>, LT Sigma =</a:t>
              </a:r>
              <a:r>
                <a:rPr lang="es-MX" altLang="es-MX" sz="900" i="1">
                  <a:solidFill>
                    <a:srgbClr val="000000"/>
                  </a:solidFill>
                </a:rPr>
                <a:t>-0.60</a:t>
              </a:r>
              <a:r>
                <a:rPr lang="en-US" altLang="es-MX" sz="900">
                  <a:solidFill>
                    <a:srgbClr val="000000"/>
                  </a:solidFill>
                </a:rPr>
                <a:t>. </a:t>
              </a:r>
              <a:endParaRPr lang="es-MX" altLang="es-MX" sz="900" i="1">
                <a:solidFill>
                  <a:srgbClr val="000000"/>
                </a:solidFill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s-MX" sz="900" i="1">
                  <a:solidFill>
                    <a:srgbClr val="000000"/>
                  </a:solidFill>
                </a:rPr>
                <a:t>Data Source: </a:t>
              </a:r>
              <a:r>
                <a:rPr lang="es-MX" altLang="es-MX" sz="900" i="1">
                  <a:solidFill>
                    <a:srgbClr val="000000"/>
                  </a:solidFill>
                </a:rPr>
                <a:t>- Production Files Jan – Sep, 2002 Extrapolated to a year. 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i="1">
                  <a:solidFill>
                    <a:srgbClr val="000000"/>
                  </a:solidFill>
                </a:rPr>
                <a:t>                      - CPAS Plastics Jan – Sep, 2002 Average. </a:t>
              </a: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MX" altLang="es-MX" sz="900" i="1">
                  <a:solidFill>
                    <a:srgbClr val="000000"/>
                  </a:solidFill>
                </a:rPr>
                <a:t>                      - Devolution Files D Services Jan- Sep, 2002.</a:t>
              </a:r>
            </a:p>
          </p:txBody>
        </p:sp>
        <p:sp>
          <p:nvSpPr>
            <p:cNvPr id="25621" name="Line 11">
              <a:extLst>
                <a:ext uri="{FF2B5EF4-FFF2-40B4-BE49-F238E27FC236}">
                  <a16:creationId xmlns:a16="http://schemas.microsoft.com/office/drawing/2014/main" id="{C332E194-1FDA-4CB5-A1DB-2EB09D8D5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5" y="4275"/>
              <a:ext cx="208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MX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5610" name="Rectangle 12">
            <a:extLst>
              <a:ext uri="{FF2B5EF4-FFF2-40B4-BE49-F238E27FC236}">
                <a16:creationId xmlns:a16="http://schemas.microsoft.com/office/drawing/2014/main" id="{F6A279E8-7D0E-43A7-90E3-274796480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9488" y="3686175"/>
            <a:ext cx="4608512" cy="294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b="1">
                <a:solidFill>
                  <a:srgbClr val="000000"/>
                </a:solidFill>
              </a:rPr>
              <a:t>FINANCIAL</a:t>
            </a:r>
            <a:endParaRPr lang="en-US" altLang="en-US" sz="900" b="1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900" b="1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</a:rPr>
              <a:t>Project Start Date:  </a:t>
            </a:r>
            <a:r>
              <a:rPr lang="es-MX" altLang="en-US" sz="900">
                <a:solidFill>
                  <a:srgbClr val="000000"/>
                </a:solidFill>
              </a:rPr>
              <a:t>Oct </a:t>
            </a:r>
            <a:r>
              <a:rPr lang="en-US" altLang="en-US" sz="900">
                <a:solidFill>
                  <a:srgbClr val="000000"/>
                </a:solidFill>
              </a:rPr>
              <a:t>1</a:t>
            </a:r>
            <a:r>
              <a:rPr lang="es-MX" altLang="en-US" sz="900" baseline="30000">
                <a:solidFill>
                  <a:srgbClr val="000000"/>
                </a:solidFill>
              </a:rPr>
              <a:t>st</a:t>
            </a:r>
            <a:r>
              <a:rPr lang="es-MX" altLang="en-US" sz="900">
                <a:solidFill>
                  <a:srgbClr val="000000"/>
                </a:solidFill>
              </a:rPr>
              <a:t>, 2002</a:t>
            </a:r>
            <a:r>
              <a:rPr lang="es-MX" altLang="en-US" sz="900" b="1">
                <a:solidFill>
                  <a:srgbClr val="000000"/>
                </a:solidFill>
              </a:rPr>
              <a:t>	              </a:t>
            </a:r>
            <a:r>
              <a:rPr lang="en-US" altLang="en-US" sz="900" b="1">
                <a:solidFill>
                  <a:srgbClr val="000000"/>
                </a:solidFill>
              </a:rPr>
              <a:t>Est. Completion</a:t>
            </a:r>
            <a:r>
              <a:rPr lang="en-US" altLang="en-US" sz="900">
                <a:solidFill>
                  <a:srgbClr val="000000"/>
                </a:solidFill>
              </a:rPr>
              <a:t>:</a:t>
            </a:r>
            <a:r>
              <a:rPr lang="es-MX" altLang="en-US" sz="900">
                <a:solidFill>
                  <a:srgbClr val="000000"/>
                </a:solidFill>
              </a:rPr>
              <a:t> May 31</a:t>
            </a:r>
            <a:r>
              <a:rPr lang="es-MX" altLang="en-US" sz="900" baseline="30000">
                <a:solidFill>
                  <a:srgbClr val="000000"/>
                </a:solidFill>
              </a:rPr>
              <a:t>st</a:t>
            </a:r>
            <a:r>
              <a:rPr lang="es-MX" altLang="en-US" sz="900">
                <a:solidFill>
                  <a:srgbClr val="000000"/>
                </a:solidFill>
              </a:rPr>
              <a:t>, 2002</a:t>
            </a:r>
            <a:endParaRPr lang="en-US" altLang="en-US" sz="9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</a:rPr>
              <a:t>Project Update</a:t>
            </a:r>
            <a:r>
              <a:rPr lang="en-US" altLang="en-US" sz="900">
                <a:solidFill>
                  <a:srgbClr val="000000"/>
                </a:solidFill>
              </a:rPr>
              <a:t>: Dec</a:t>
            </a:r>
            <a:r>
              <a:rPr lang="es-MX" altLang="en-US" sz="900">
                <a:solidFill>
                  <a:srgbClr val="000000"/>
                </a:solidFill>
              </a:rPr>
              <a:t>  </a:t>
            </a:r>
            <a:r>
              <a:rPr lang="en-US" altLang="en-US" sz="900">
                <a:solidFill>
                  <a:srgbClr val="000000"/>
                </a:solidFill>
              </a:rPr>
              <a:t>5</a:t>
            </a:r>
            <a:r>
              <a:rPr lang="es-MX" altLang="en-US" sz="900" baseline="30000">
                <a:solidFill>
                  <a:srgbClr val="000000"/>
                </a:solidFill>
              </a:rPr>
              <a:t>st</a:t>
            </a:r>
            <a:r>
              <a:rPr lang="es-MX" altLang="en-US" sz="900">
                <a:solidFill>
                  <a:srgbClr val="000000"/>
                </a:solidFill>
              </a:rPr>
              <a:t>, 2002</a:t>
            </a:r>
            <a:r>
              <a:rPr lang="en-US" altLang="en-US" sz="900">
                <a:solidFill>
                  <a:srgbClr val="000000"/>
                </a:solidFill>
              </a:rPr>
              <a:t> 	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</a:rPr>
              <a:t>Phase:</a:t>
            </a:r>
            <a:r>
              <a:rPr lang="es-MX" altLang="en-US" sz="900" b="1">
                <a:solidFill>
                  <a:srgbClr val="000000"/>
                </a:solidFill>
              </a:rPr>
              <a:t> </a:t>
            </a:r>
            <a:r>
              <a:rPr lang="es-MX" altLang="en-US" sz="900">
                <a:solidFill>
                  <a:srgbClr val="000000"/>
                </a:solidFill>
              </a:rPr>
              <a:t>Improve</a:t>
            </a:r>
            <a:r>
              <a:rPr lang="en-US" altLang="en-US" sz="900" b="1">
                <a:solidFill>
                  <a:srgbClr val="000000"/>
                </a:solidFill>
              </a:rPr>
              <a:t>         </a:t>
            </a:r>
            <a:r>
              <a:rPr lang="es-MX" altLang="en-US" sz="900" b="1">
                <a:solidFill>
                  <a:srgbClr val="000000"/>
                </a:solidFill>
              </a:rPr>
              <a:t>	</a:t>
            </a:r>
            <a:r>
              <a:rPr lang="en-US" altLang="en-US" sz="900" b="1">
                <a:solidFill>
                  <a:srgbClr val="000000"/>
                </a:solidFill>
              </a:rPr>
              <a:t>	Apr-D</a:t>
            </a:r>
            <a:r>
              <a:rPr lang="es-MX" altLang="en-US" sz="900" b="1">
                <a:solidFill>
                  <a:srgbClr val="000000"/>
                </a:solidFill>
              </a:rPr>
              <a:t>ec	 Jan-</a:t>
            </a:r>
            <a:r>
              <a:rPr lang="en-US" altLang="en-US" sz="900" b="1">
                <a:solidFill>
                  <a:srgbClr val="000000"/>
                </a:solidFill>
              </a:rPr>
              <a:t>Mar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</a:rPr>
              <a:t>		</a:t>
            </a:r>
            <a:r>
              <a:rPr lang="es-MX" altLang="en-US" sz="900" b="1">
                <a:solidFill>
                  <a:srgbClr val="000000"/>
                </a:solidFill>
              </a:rPr>
              <a:t>                     </a:t>
            </a:r>
            <a:r>
              <a:rPr lang="en-US" altLang="en-US" sz="900" b="1" u="sng">
                <a:solidFill>
                  <a:srgbClr val="000000"/>
                </a:solidFill>
              </a:rPr>
              <a:t>200</a:t>
            </a:r>
            <a:r>
              <a:rPr lang="es-MX" altLang="en-US" sz="900" b="1" u="sng">
                <a:solidFill>
                  <a:srgbClr val="000000"/>
                </a:solidFill>
              </a:rPr>
              <a:t>3 (</a:t>
            </a:r>
            <a:r>
              <a:rPr lang="en-US" altLang="en-US" sz="900" b="1" u="sng">
                <a:solidFill>
                  <a:srgbClr val="000000"/>
                </a:solidFill>
              </a:rPr>
              <a:t>9</a:t>
            </a:r>
            <a:r>
              <a:rPr lang="es-MX" altLang="en-US" sz="900" b="1" u="sng">
                <a:solidFill>
                  <a:srgbClr val="000000"/>
                </a:solidFill>
              </a:rPr>
              <a:t> Months)</a:t>
            </a:r>
            <a:r>
              <a:rPr lang="en-US" altLang="en-US" sz="900" b="1">
                <a:solidFill>
                  <a:srgbClr val="000000"/>
                </a:solidFill>
              </a:rPr>
              <a:t>    </a:t>
            </a:r>
            <a:r>
              <a:rPr lang="en-US" altLang="en-US" sz="900" b="1" u="sng">
                <a:solidFill>
                  <a:srgbClr val="000000"/>
                </a:solidFill>
              </a:rPr>
              <a:t>200</a:t>
            </a:r>
            <a:r>
              <a:rPr lang="es-MX" altLang="en-US" sz="900" b="1" u="sng">
                <a:solidFill>
                  <a:srgbClr val="000000"/>
                </a:solidFill>
              </a:rPr>
              <a:t>4 (</a:t>
            </a:r>
            <a:r>
              <a:rPr lang="en-US" altLang="en-US" sz="900" b="1" u="sng">
                <a:solidFill>
                  <a:srgbClr val="000000"/>
                </a:solidFill>
              </a:rPr>
              <a:t>3</a:t>
            </a:r>
            <a:r>
              <a:rPr lang="es-MX" altLang="en-US" sz="900" b="1" u="sng">
                <a:solidFill>
                  <a:srgbClr val="000000"/>
                </a:solidFill>
              </a:rPr>
              <a:t> Months)</a:t>
            </a:r>
            <a:endParaRPr lang="en-US" altLang="en-US" sz="900" b="1" u="sng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</a:rPr>
              <a:t>Financial Impact</a:t>
            </a:r>
            <a:r>
              <a:rPr lang="en-US" altLang="en-US" sz="900">
                <a:solidFill>
                  <a:srgbClr val="000000"/>
                </a:solidFill>
              </a:rPr>
              <a:t>	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900">
                <a:solidFill>
                  <a:srgbClr val="000000"/>
                </a:solidFill>
              </a:rPr>
              <a:t>Rework Cost  Reduction </a:t>
            </a:r>
            <a:r>
              <a:rPr lang="en-US" altLang="en-US" sz="900">
                <a:solidFill>
                  <a:srgbClr val="000000"/>
                </a:solidFill>
              </a:rPr>
              <a:t>(</a:t>
            </a:r>
            <a:r>
              <a:rPr lang="es-MX" altLang="en-US" sz="900">
                <a:solidFill>
                  <a:srgbClr val="000000"/>
                </a:solidFill>
              </a:rPr>
              <a:t>Unit Cos</a:t>
            </a:r>
            <a:r>
              <a:rPr lang="en-US" altLang="en-US" sz="900">
                <a:solidFill>
                  <a:srgbClr val="000000"/>
                </a:solidFill>
              </a:rPr>
              <a:t>=</a:t>
            </a:r>
            <a:r>
              <a:rPr lang="es-MX" altLang="en-US" sz="900">
                <a:solidFill>
                  <a:srgbClr val="000000"/>
                </a:solidFill>
              </a:rPr>
              <a:t> </a:t>
            </a:r>
            <a:r>
              <a:rPr lang="es-MX" altLang="en-US" sz="900" i="1">
                <a:solidFill>
                  <a:srgbClr val="000000"/>
                </a:solidFill>
              </a:rPr>
              <a:t>TBD</a:t>
            </a:r>
            <a:r>
              <a:rPr lang="es-MX" altLang="en-US" sz="900">
                <a:solidFill>
                  <a:srgbClr val="000000"/>
                </a:solidFill>
              </a:rPr>
              <a:t>)	</a:t>
            </a:r>
            <a:r>
              <a:rPr lang="en-US" altLang="en-US" sz="900">
                <a:solidFill>
                  <a:srgbClr val="000000"/>
                </a:solidFill>
              </a:rPr>
              <a:t>$</a:t>
            </a:r>
            <a:r>
              <a:rPr lang="es-MX" altLang="en-US" sz="900">
                <a:solidFill>
                  <a:srgbClr val="000000"/>
                </a:solidFill>
              </a:rPr>
              <a:t>   </a:t>
            </a:r>
            <a:r>
              <a:rPr lang="en-US" altLang="en-US" sz="900">
                <a:solidFill>
                  <a:srgbClr val="000000"/>
                </a:solidFill>
              </a:rPr>
              <a:t>15K</a:t>
            </a:r>
            <a:r>
              <a:rPr lang="es-MX" altLang="en-US" sz="900">
                <a:solidFill>
                  <a:srgbClr val="000000"/>
                </a:solidFill>
              </a:rPr>
              <a:t> </a:t>
            </a:r>
            <a:r>
              <a:rPr lang="en-US" altLang="en-US" sz="900">
                <a:solidFill>
                  <a:srgbClr val="000000"/>
                </a:solidFill>
              </a:rPr>
              <a:t>	$</a:t>
            </a:r>
            <a:r>
              <a:rPr lang="es-MX" altLang="en-US" sz="900">
                <a:solidFill>
                  <a:srgbClr val="000000"/>
                </a:solidFill>
              </a:rPr>
              <a:t>    </a:t>
            </a:r>
            <a:r>
              <a:rPr lang="en-US" altLang="en-US" sz="900">
                <a:solidFill>
                  <a:srgbClr val="000000"/>
                </a:solidFill>
              </a:rPr>
              <a:t>2</a:t>
            </a:r>
            <a:r>
              <a:rPr lang="es-MX" altLang="en-US" sz="900">
                <a:solidFill>
                  <a:srgbClr val="000000"/>
                </a:solidFill>
              </a:rPr>
              <a:t>K</a:t>
            </a:r>
            <a:endParaRPr lang="en-US" altLang="en-US" sz="9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n-US" sz="900">
                <a:solidFill>
                  <a:srgbClr val="000000"/>
                </a:solidFill>
              </a:rPr>
              <a:t>Duplication Cost 	Reduction		$ </a:t>
            </a:r>
            <a:r>
              <a:rPr lang="es-MX" altLang="en-US" sz="900" i="1">
                <a:solidFill>
                  <a:srgbClr val="000000"/>
                </a:solidFill>
              </a:rPr>
              <a:t>TBD</a:t>
            </a:r>
            <a:r>
              <a:rPr lang="en-US" altLang="en-US" sz="900" i="1">
                <a:solidFill>
                  <a:srgbClr val="000000"/>
                </a:solidFill>
              </a:rPr>
              <a:t> </a:t>
            </a:r>
            <a:r>
              <a:rPr lang="es-MX" altLang="en-US" sz="900">
                <a:solidFill>
                  <a:srgbClr val="000000"/>
                </a:solidFill>
              </a:rPr>
              <a:t>           </a:t>
            </a:r>
            <a:r>
              <a:rPr lang="en-US" altLang="en-US" sz="900">
                <a:solidFill>
                  <a:srgbClr val="000000"/>
                </a:solidFill>
              </a:rPr>
              <a:t> </a:t>
            </a:r>
            <a:r>
              <a:rPr lang="es-MX" altLang="en-US" sz="900">
                <a:solidFill>
                  <a:srgbClr val="000000"/>
                </a:solidFill>
              </a:rPr>
              <a:t>     </a:t>
            </a:r>
            <a:r>
              <a:rPr lang="en-US" altLang="en-US" sz="900">
                <a:solidFill>
                  <a:srgbClr val="000000"/>
                </a:solidFill>
              </a:rPr>
              <a:t> </a:t>
            </a:r>
            <a:r>
              <a:rPr lang="es-MX" altLang="en-US" sz="900">
                <a:solidFill>
                  <a:srgbClr val="000000"/>
                </a:solidFill>
              </a:rPr>
              <a:t>$ </a:t>
            </a:r>
            <a:r>
              <a:rPr lang="es-MX" altLang="en-US" sz="900" i="1">
                <a:solidFill>
                  <a:srgbClr val="000000"/>
                </a:solidFill>
              </a:rPr>
              <a:t>TB</a:t>
            </a:r>
            <a:r>
              <a:rPr lang="en-US" altLang="en-US" sz="900" i="1">
                <a:solidFill>
                  <a:srgbClr val="000000"/>
                </a:solidFill>
              </a:rPr>
              <a:t>D</a:t>
            </a:r>
            <a:endParaRPr lang="en-US" altLang="en-US" sz="900">
              <a:solidFill>
                <a:srgbClr val="000000"/>
              </a:solidFill>
            </a:endParaRPr>
          </a:p>
          <a:p>
            <a: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900">
                <a:solidFill>
                  <a:srgbClr val="000000"/>
                </a:solidFill>
              </a:rPr>
              <a:t>Revenue Loss (Unit Cost = $26)		$   </a:t>
            </a:r>
            <a:r>
              <a:rPr lang="en-US" altLang="en-US" sz="900">
                <a:solidFill>
                  <a:srgbClr val="000000"/>
                </a:solidFill>
              </a:rPr>
              <a:t>10</a:t>
            </a:r>
            <a:r>
              <a:rPr lang="es-MX" altLang="en-US" sz="900">
                <a:solidFill>
                  <a:srgbClr val="000000"/>
                </a:solidFill>
              </a:rPr>
              <a:t>K     	$ </a:t>
            </a:r>
            <a:r>
              <a:rPr lang="en-US" altLang="en-US" sz="900">
                <a:solidFill>
                  <a:srgbClr val="000000"/>
                </a:solidFill>
              </a:rPr>
              <a:t>   2</a:t>
            </a:r>
            <a:r>
              <a:rPr lang="es-MX" altLang="en-US" sz="900">
                <a:solidFill>
                  <a:srgbClr val="000000"/>
                </a:solidFill>
              </a:rPr>
              <a:t>K</a:t>
            </a:r>
            <a:endParaRPr lang="en-US" altLang="en-US" sz="1200">
              <a:solidFill>
                <a:srgbClr val="000000"/>
              </a:solidFill>
            </a:endParaRPr>
          </a:p>
          <a:p>
            <a:pPr eaLnBrk="0" fontAlgn="base" hangingPunct="0">
              <a:lnSpc>
                <a:spcPct val="35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  <a:p>
            <a:pPr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900" b="1">
                <a:solidFill>
                  <a:srgbClr val="000000"/>
                </a:solidFill>
              </a:rPr>
              <a:t>TOTAL Blue Box Benefits</a:t>
            </a:r>
            <a:r>
              <a:rPr lang="en-US" altLang="en-US" sz="900">
                <a:solidFill>
                  <a:srgbClr val="000000"/>
                </a:solidFill>
              </a:rPr>
              <a:t>		</a:t>
            </a:r>
            <a:r>
              <a:rPr lang="en-US" altLang="en-US" sz="900" b="1">
                <a:solidFill>
                  <a:srgbClr val="000000"/>
                </a:solidFill>
              </a:rPr>
              <a:t>$   25K	$    4K</a:t>
            </a:r>
          </a:p>
          <a:p>
            <a:pPr eaLnBrk="0" fontAlgn="base" hangingPunct="0">
              <a:lnSpc>
                <a:spcPct val="65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900" b="1">
              <a:solidFill>
                <a:srgbClr val="000000"/>
              </a:solidFill>
            </a:endParaRPr>
          </a:p>
          <a:p>
            <a:pPr eaLnBrk="0" fontAlgn="base" hangingPunct="0">
              <a:lnSpc>
                <a:spcPct val="35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9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900" b="1" u="sng">
                <a:solidFill>
                  <a:srgbClr val="000000"/>
                </a:solidFill>
              </a:rPr>
              <a:t>Detail: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n-US" sz="900" b="1">
              <a:solidFill>
                <a:srgbClr val="000000"/>
              </a:solidFill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MX" altLang="es-MX" sz="800">
                <a:solidFill>
                  <a:srgbClr val="000000"/>
                </a:solidFill>
              </a:rPr>
              <a:t>*Notes.-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MX" sz="800">
                <a:solidFill>
                  <a:srgbClr val="000000"/>
                </a:solidFill>
              </a:rPr>
              <a:t> Eliminating embossing costs, delivery costs and rework &amp; duplacating costs due to analysis of returned cards.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 altLang="es-MX" sz="800">
              <a:solidFill>
                <a:srgbClr val="000000"/>
              </a:solidFill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MX" altLang="es-MX" sz="800">
                <a:solidFill>
                  <a:srgbClr val="000000"/>
                </a:solidFill>
              </a:rPr>
              <a:t> In Revenue loss we are taking into consideration the Discount Rate to the Establishments = 2.5%</a:t>
            </a:r>
            <a:endParaRPr lang="en-US" altLang="es-MX" sz="80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800">
              <a:solidFill>
                <a:srgbClr val="000000"/>
              </a:solidFill>
            </a:endParaRPr>
          </a:p>
        </p:txBody>
      </p:sp>
      <p:grpSp>
        <p:nvGrpSpPr>
          <p:cNvPr id="25611" name="Group 15">
            <a:extLst>
              <a:ext uri="{FF2B5EF4-FFF2-40B4-BE49-F238E27FC236}">
                <a16:creationId xmlns:a16="http://schemas.microsoft.com/office/drawing/2014/main" id="{E4D823C9-E501-4C07-BEEB-F0FF768A2C36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34925"/>
            <a:ext cx="958850" cy="609600"/>
            <a:chOff x="4944" y="144"/>
            <a:chExt cx="647" cy="473"/>
          </a:xfrm>
        </p:grpSpPr>
        <p:pic>
          <p:nvPicPr>
            <p:cNvPr id="25614" name="Picture 16">
              <a:extLst>
                <a:ext uri="{FF2B5EF4-FFF2-40B4-BE49-F238E27FC236}">
                  <a16:creationId xmlns:a16="http://schemas.microsoft.com/office/drawing/2014/main" id="{5D31FD36-CCF5-4FF8-99A2-F5BE0B7B4B1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7" y="433"/>
              <a:ext cx="23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615" name="Picture 17">
              <a:extLst>
                <a:ext uri="{FF2B5EF4-FFF2-40B4-BE49-F238E27FC236}">
                  <a16:creationId xmlns:a16="http://schemas.microsoft.com/office/drawing/2014/main" id="{118232C4-42DD-4BFA-86DA-01FADC83C17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" y="433"/>
              <a:ext cx="235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616" name="Picture 18">
              <a:extLst>
                <a:ext uri="{FF2B5EF4-FFF2-40B4-BE49-F238E27FC236}">
                  <a16:creationId xmlns:a16="http://schemas.microsoft.com/office/drawing/2014/main" id="{ADBDE99D-62A6-4672-9419-7B6C2B6D685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4" y="433"/>
              <a:ext cx="23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617" name="Picture 19">
              <a:extLst>
                <a:ext uri="{FF2B5EF4-FFF2-40B4-BE49-F238E27FC236}">
                  <a16:creationId xmlns:a16="http://schemas.microsoft.com/office/drawing/2014/main" id="{07CD2DAB-3C92-4DF7-BC68-CDF60854EF5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3" y="288"/>
              <a:ext cx="235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618" name="Picture 20">
              <a:extLst>
                <a:ext uri="{FF2B5EF4-FFF2-40B4-BE49-F238E27FC236}">
                  <a16:creationId xmlns:a16="http://schemas.microsoft.com/office/drawing/2014/main" id="{94036DCB-22CA-4702-9233-DD02BCF7699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7" y="288"/>
              <a:ext cx="235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5619" name="Picture 21">
              <a:extLst>
                <a:ext uri="{FF2B5EF4-FFF2-40B4-BE49-F238E27FC236}">
                  <a16:creationId xmlns:a16="http://schemas.microsoft.com/office/drawing/2014/main" id="{01085157-D65F-4BED-90A7-A7C0A91D97B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1" y="144"/>
              <a:ext cx="23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25612" name="Line 22">
            <a:extLst>
              <a:ext uri="{FF2B5EF4-FFF2-40B4-BE49-F238E27FC236}">
                <a16:creationId xmlns:a16="http://schemas.microsoft.com/office/drawing/2014/main" id="{7305D765-1672-4D62-99D9-F342CC1B7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0626" y="51244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613" name="Line 23">
            <a:extLst>
              <a:ext uri="{FF2B5EF4-FFF2-40B4-BE49-F238E27FC236}">
                <a16:creationId xmlns:a16="http://schemas.microsoft.com/office/drawing/2014/main" id="{C970D474-3657-4243-BD5A-505FE30511DF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7563" y="5129213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MX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955</Words>
  <Application>Microsoft Office PowerPoint</Application>
  <PresentationFormat>Panorámica</PresentationFormat>
  <Paragraphs>135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Garamond</vt:lpstr>
      <vt:lpstr>Diseño predeterminado</vt:lpstr>
      <vt:lpstr>Presentación de PowerPoint</vt:lpstr>
      <vt:lpstr>Project Charter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Monjarraz José Luis</dc:creator>
  <cp:lastModifiedBy>Santiago Monjarraz José Luis</cp:lastModifiedBy>
  <cp:revision>1</cp:revision>
  <dcterms:created xsi:type="dcterms:W3CDTF">2020-06-24T22:21:53Z</dcterms:created>
  <dcterms:modified xsi:type="dcterms:W3CDTF">2020-06-24T22:23:43Z</dcterms:modified>
</cp:coreProperties>
</file>